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6"/>
  </p:notesMasterIdLst>
  <p:handoutMasterIdLst>
    <p:handoutMasterId r:id="rId27"/>
  </p:handoutMasterIdLst>
  <p:sldIdLst>
    <p:sldId id="468" r:id="rId2"/>
    <p:sldId id="471" r:id="rId3"/>
    <p:sldId id="473" r:id="rId4"/>
    <p:sldId id="474" r:id="rId5"/>
    <p:sldId id="475" r:id="rId6"/>
    <p:sldId id="476" r:id="rId7"/>
    <p:sldId id="477" r:id="rId8"/>
    <p:sldId id="478" r:id="rId9"/>
    <p:sldId id="481" r:id="rId10"/>
    <p:sldId id="479" r:id="rId11"/>
    <p:sldId id="484" r:id="rId12"/>
    <p:sldId id="485" r:id="rId13"/>
    <p:sldId id="486" r:id="rId14"/>
    <p:sldId id="488" r:id="rId15"/>
    <p:sldId id="489" r:id="rId16"/>
    <p:sldId id="487" r:id="rId17"/>
    <p:sldId id="490" r:id="rId18"/>
    <p:sldId id="493" r:id="rId19"/>
    <p:sldId id="491" r:id="rId20"/>
    <p:sldId id="492" r:id="rId21"/>
    <p:sldId id="483" r:id="rId22"/>
    <p:sldId id="482" r:id="rId23"/>
    <p:sldId id="480" r:id="rId24"/>
    <p:sldId id="494" r:id="rId25"/>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mn-cs"/>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mn-cs"/>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mn-cs"/>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mn-cs"/>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mn-cs"/>
      </a:defRPr>
    </a:lvl5pPr>
    <a:lvl6pPr marL="2286000" algn="l" defTabSz="457200" rtl="0" eaLnBrk="1" latinLnBrk="0" hangingPunct="1">
      <a:defRPr sz="4000" kern="1200">
        <a:solidFill>
          <a:schemeClr val="tx1"/>
        </a:solidFill>
        <a:latin typeface="Arial" charset="0"/>
        <a:ea typeface="ＭＳ Ｐゴシック" charset="0"/>
        <a:cs typeface="+mn-cs"/>
      </a:defRPr>
    </a:lvl6pPr>
    <a:lvl7pPr marL="2743200" algn="l" defTabSz="457200" rtl="0" eaLnBrk="1" latinLnBrk="0" hangingPunct="1">
      <a:defRPr sz="4000" kern="1200">
        <a:solidFill>
          <a:schemeClr val="tx1"/>
        </a:solidFill>
        <a:latin typeface="Arial" charset="0"/>
        <a:ea typeface="ＭＳ Ｐゴシック" charset="0"/>
        <a:cs typeface="+mn-cs"/>
      </a:defRPr>
    </a:lvl7pPr>
    <a:lvl8pPr marL="3200400" algn="l" defTabSz="457200" rtl="0" eaLnBrk="1" latinLnBrk="0" hangingPunct="1">
      <a:defRPr sz="4000" kern="1200">
        <a:solidFill>
          <a:schemeClr val="tx1"/>
        </a:solidFill>
        <a:latin typeface="Arial" charset="0"/>
        <a:ea typeface="ＭＳ Ｐゴシック" charset="0"/>
        <a:cs typeface="+mn-cs"/>
      </a:defRPr>
    </a:lvl8pPr>
    <a:lvl9pPr marL="3657600" algn="l" defTabSz="457200" rtl="0" eaLnBrk="1" latinLnBrk="0" hangingPunct="1">
      <a:defRPr sz="4000" kern="1200">
        <a:solidFill>
          <a:schemeClr val="tx1"/>
        </a:solidFill>
        <a:latin typeface="Arial" charset="0"/>
        <a:ea typeface="ＭＳ Ｐゴシック" charset="0"/>
        <a:cs typeface="+mn-cs"/>
      </a:defRPr>
    </a:lvl9pPr>
  </p:defaultTextStyle>
  <p:extLst>
    <p:ext uri="{521415D9-36F7-43E2-AB2F-B90AF26B5E84}">
      <p14:sectionLst xmlns:p14="http://schemas.microsoft.com/office/powerpoint/2010/main">
        <p14:section name="Default Section" id="{A90BE478-66E2-4880-ABC7-9E969F4676F6}">
          <p14:sldIdLst>
            <p14:sldId id="468"/>
            <p14:sldId id="471"/>
            <p14:sldId id="473"/>
            <p14:sldId id="474"/>
            <p14:sldId id="475"/>
            <p14:sldId id="476"/>
            <p14:sldId id="477"/>
            <p14:sldId id="478"/>
            <p14:sldId id="481"/>
            <p14:sldId id="479"/>
            <p14:sldId id="484"/>
            <p14:sldId id="485"/>
            <p14:sldId id="486"/>
            <p14:sldId id="488"/>
            <p14:sldId id="489"/>
            <p14:sldId id="487"/>
            <p14:sldId id="490"/>
            <p14:sldId id="493"/>
            <p14:sldId id="491"/>
          </p14:sldIdLst>
        </p14:section>
        <p14:section name="Untitled Section" id="{10D5A3F6-4CE3-4D79-9A72-7293860ACBF2}">
          <p14:sldIdLst>
            <p14:sldId id="492"/>
            <p14:sldId id="483"/>
            <p14:sldId id="482"/>
            <p14:sldId id="480"/>
            <p14:sldId id="49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romwell, Geoffrey" initials="CG" lastIdx="3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74F19"/>
    <a:srgbClr val="6989AA"/>
    <a:srgbClr val="A37C19"/>
    <a:srgbClr val="696969"/>
    <a:srgbClr val="2A4880"/>
    <a:srgbClr val="78B552"/>
    <a:srgbClr val="3267C8"/>
    <a:srgbClr val="F57E2F"/>
    <a:srgbClr val="ACACAC"/>
    <a:srgbClr val="FFC7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1" autoAdjust="0"/>
    <p:restoredTop sz="84932" autoAdjust="0"/>
  </p:normalViewPr>
  <p:slideViewPr>
    <p:cSldViewPr>
      <p:cViewPr varScale="1">
        <p:scale>
          <a:sx n="73" d="100"/>
          <a:sy n="73" d="100"/>
        </p:scale>
        <p:origin x="1541" y="72"/>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4427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4788143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4400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6246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4450" name="Rectangle 2"/>
          <p:cNvSpPr>
            <a:spLocks noGrp="1" noChangeArrowheads="1"/>
          </p:cNvSpPr>
          <p:nvPr>
            <p:ph type="ctrTitle"/>
          </p:nvPr>
        </p:nvSpPr>
        <p:spPr>
          <a:xfrm>
            <a:off x="381000" y="2286000"/>
            <a:ext cx="8305800" cy="1143000"/>
          </a:xfrm>
        </p:spPr>
        <p:txBody>
          <a:bodyPr/>
          <a:lstStyle>
            <a:lvl1pPr>
              <a:defRPr sz="4400"/>
            </a:lvl1pPr>
          </a:lstStyle>
          <a:p>
            <a:pPr lvl="0"/>
            <a:r>
              <a:rPr lang="en-US" altLang="en-US" noProof="0"/>
              <a:t>Click to edit Master title style</a:t>
            </a:r>
          </a:p>
        </p:txBody>
      </p:sp>
      <p:sp>
        <p:nvSpPr>
          <p:cNvPr id="104451" name="Rectangle 3"/>
          <p:cNvSpPr>
            <a:spLocks noGrp="1" noChangeArrowheads="1"/>
          </p:cNvSpPr>
          <p:nvPr>
            <p:ph type="subTitle" idx="1"/>
          </p:nvPr>
        </p:nvSpPr>
        <p:spPr>
          <a:xfrm>
            <a:off x="381000" y="3886200"/>
            <a:ext cx="8305800" cy="1752600"/>
          </a:xfrm>
        </p:spPr>
        <p:txBody>
          <a:bodyPr/>
          <a:lstStyle>
            <a:lvl1pPr marL="0" indent="0">
              <a:buFontTx/>
              <a:buNone/>
              <a:defRPr/>
            </a:lvl1pPr>
          </a:lstStyle>
          <a:p>
            <a:pPr lvl="0"/>
            <a:r>
              <a:rPr lang="en-US" altLang="en-US" noProof="0"/>
              <a:t>Click to edit Master subtitle style</a:t>
            </a:r>
          </a:p>
        </p:txBody>
      </p:sp>
      <p:sp>
        <p:nvSpPr>
          <p:cNvPr id="104455" name="Rectangle 7"/>
          <p:cNvSpPr>
            <a:spLocks noChangeArrowheads="1"/>
          </p:cNvSpPr>
          <p:nvPr/>
        </p:nvSpPr>
        <p:spPr bwMode="auto">
          <a:xfrm>
            <a:off x="404813" y="6083300"/>
            <a:ext cx="20161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r>
              <a:rPr lang="en-US" altLang="en-US" sz="1000" b="1">
                <a:solidFill>
                  <a:schemeClr val="bg1"/>
                </a:solidFill>
              </a:rPr>
              <a:t>U.S. Department of the Interior</a:t>
            </a:r>
          </a:p>
          <a:p>
            <a:pPr defTabSz="885825"/>
            <a:r>
              <a:rPr lang="en-US" altLang="en-US" sz="1000" b="1">
                <a:solidFill>
                  <a:schemeClr val="bg1"/>
                </a:solidFill>
              </a:rPr>
              <a:t>U.S. Geological Survey</a:t>
            </a:r>
          </a:p>
        </p:txBody>
      </p:sp>
      <p:pic>
        <p:nvPicPr>
          <p:cNvPr id="104457" name="Picture 9" descr="D:\Vugraph Info\Vugraph Templates\Templates-NEW-NMP and Bureau\ident_4_onscreen_png.png"/>
          <p:cNvPicPr>
            <a:picLocks noChangeAspect="1" noChangeArrowheads="1"/>
          </p:cNvPicPr>
          <p:nvPr/>
        </p:nvPicPr>
        <p:blipFill>
          <a:blip r:embed="rId2">
            <a:lum bright="100000"/>
            <a:extLst>
              <a:ext uri="{28A0092B-C50C-407E-A947-70E740481C1C}">
                <a14:useLocalDpi xmlns:a14="http://schemas.microsoft.com/office/drawing/2010/main" val="0"/>
              </a:ext>
            </a:extLst>
          </a:blip>
          <a:srcRect/>
          <a:stretch>
            <a:fillRect/>
          </a:stretch>
        </p:blipFill>
        <p:spPr bwMode="black">
          <a:xfrm>
            <a:off x="457200" y="461963"/>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7803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7331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1662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2577987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165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0906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8739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2633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947524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2442630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61A3"/>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lt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ltLang="en-US"/>
              <a:t>First level</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35" name="Picture 11" descr="D:\Vugraph Info\Vugraph Templates\Templates-NEW-NMP and Bureau\ident-small_4_onscreen_png.png"/>
          <p:cNvPicPr>
            <a:picLocks noChangeAspect="1" noChangeArrowheads="1"/>
          </p:cNvPicPr>
          <p:nvPr/>
        </p:nvPicPr>
        <p:blipFill>
          <a:blip r:embed="rId13">
            <a:lum bright="100000"/>
            <a:extLst>
              <a:ext uri="{28A0092B-C50C-407E-A947-70E740481C1C}">
                <a14:useLocalDpi xmlns:a14="http://schemas.microsoft.com/office/drawing/2010/main" val="0"/>
              </a:ext>
            </a:extLst>
          </a:blip>
          <a:srcRect/>
          <a:stretch>
            <a:fillRect/>
          </a:stretch>
        </p:blipFill>
        <p:spPr bwMode="black">
          <a:xfrm>
            <a:off x="457200" y="60944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3600" b="1">
          <a:solidFill>
            <a:srgbClr val="FFFF99"/>
          </a:solidFill>
          <a:latin typeface="+mj-lt"/>
          <a:ea typeface="+mj-ea"/>
          <a:cs typeface="+mj-cs"/>
        </a:defRPr>
      </a:lvl1pPr>
      <a:lvl2pPr algn="l" rtl="0" eaLnBrk="1" fontAlgn="base" hangingPunct="1">
        <a:spcBef>
          <a:spcPct val="0"/>
        </a:spcBef>
        <a:spcAft>
          <a:spcPct val="0"/>
        </a:spcAft>
        <a:defRPr sz="3600" b="1">
          <a:solidFill>
            <a:srgbClr val="FFFF99"/>
          </a:solidFill>
          <a:latin typeface="Arial" charset="0"/>
          <a:ea typeface="ＭＳ Ｐゴシック" charset="0"/>
        </a:defRPr>
      </a:lvl2pPr>
      <a:lvl3pPr algn="l" rtl="0" eaLnBrk="1" fontAlgn="base" hangingPunct="1">
        <a:spcBef>
          <a:spcPct val="0"/>
        </a:spcBef>
        <a:spcAft>
          <a:spcPct val="0"/>
        </a:spcAft>
        <a:defRPr sz="3600" b="1">
          <a:solidFill>
            <a:srgbClr val="FFFF99"/>
          </a:solidFill>
          <a:latin typeface="Arial" charset="0"/>
          <a:ea typeface="ＭＳ Ｐゴシック" charset="0"/>
        </a:defRPr>
      </a:lvl3pPr>
      <a:lvl4pPr algn="l" rtl="0" eaLnBrk="1" fontAlgn="base" hangingPunct="1">
        <a:spcBef>
          <a:spcPct val="0"/>
        </a:spcBef>
        <a:spcAft>
          <a:spcPct val="0"/>
        </a:spcAft>
        <a:defRPr sz="3600" b="1">
          <a:solidFill>
            <a:srgbClr val="FFFF99"/>
          </a:solidFill>
          <a:latin typeface="Arial" charset="0"/>
          <a:ea typeface="ＭＳ Ｐゴシック" charset="0"/>
        </a:defRPr>
      </a:lvl4pPr>
      <a:lvl5pPr algn="l" rtl="0" eaLnBrk="1" fontAlgn="base" hangingPunct="1">
        <a:spcBef>
          <a:spcPct val="0"/>
        </a:spcBef>
        <a:spcAft>
          <a:spcPct val="0"/>
        </a:spcAft>
        <a:defRPr sz="3600" b="1">
          <a:solidFill>
            <a:srgbClr val="FFFF99"/>
          </a:solidFill>
          <a:latin typeface="Arial" charset="0"/>
          <a:ea typeface="ＭＳ Ｐゴシック" charset="0"/>
        </a:defRPr>
      </a:lvl5pPr>
      <a:lvl6pPr marL="457200" algn="l" rtl="0" eaLnBrk="1" fontAlgn="base" hangingPunct="1">
        <a:spcBef>
          <a:spcPct val="0"/>
        </a:spcBef>
        <a:spcAft>
          <a:spcPct val="0"/>
        </a:spcAft>
        <a:defRPr sz="3600" b="1">
          <a:solidFill>
            <a:srgbClr val="FFFF99"/>
          </a:solidFill>
          <a:latin typeface="Arial" charset="0"/>
          <a:ea typeface="ＭＳ Ｐゴシック" charset="0"/>
        </a:defRPr>
      </a:lvl6pPr>
      <a:lvl7pPr marL="914400" algn="l" rtl="0" eaLnBrk="1" fontAlgn="base" hangingPunct="1">
        <a:spcBef>
          <a:spcPct val="0"/>
        </a:spcBef>
        <a:spcAft>
          <a:spcPct val="0"/>
        </a:spcAft>
        <a:defRPr sz="3600" b="1">
          <a:solidFill>
            <a:srgbClr val="FFFF99"/>
          </a:solidFill>
          <a:latin typeface="Arial" charset="0"/>
          <a:ea typeface="ＭＳ Ｐゴシック" charset="0"/>
        </a:defRPr>
      </a:lvl7pPr>
      <a:lvl8pPr marL="1371600" algn="l" rtl="0" eaLnBrk="1" fontAlgn="base" hangingPunct="1">
        <a:spcBef>
          <a:spcPct val="0"/>
        </a:spcBef>
        <a:spcAft>
          <a:spcPct val="0"/>
        </a:spcAft>
        <a:defRPr sz="3600" b="1">
          <a:solidFill>
            <a:srgbClr val="FFFF99"/>
          </a:solidFill>
          <a:latin typeface="Arial" charset="0"/>
          <a:ea typeface="ＭＳ Ｐゴシック" charset="0"/>
        </a:defRPr>
      </a:lvl8pPr>
      <a:lvl9pPr marL="1828800" algn="l" rtl="0" eaLnBrk="1" fontAlgn="base" hangingPunct="1">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1" fontAlgn="base" hangingPunct="1">
        <a:spcBef>
          <a:spcPct val="20000"/>
        </a:spcBef>
        <a:spcAft>
          <a:spcPct val="0"/>
        </a:spcAft>
        <a:buClr>
          <a:srgbClr val="FFFF99"/>
        </a:buClr>
        <a:buSzPct val="150000"/>
        <a:buChar char="·"/>
        <a:defRPr sz="2800" b="1">
          <a:solidFill>
            <a:schemeClr val="bg1"/>
          </a:solidFill>
          <a:latin typeface="+mn-lt"/>
          <a:ea typeface="+mn-ea"/>
          <a:cs typeface="+mn-cs"/>
        </a:defRPr>
      </a:lvl1pPr>
      <a:lvl2pPr marL="742950" indent="-285750" algn="l" rtl="0" eaLnBrk="1" fontAlgn="base" hangingPunct="1">
        <a:spcBef>
          <a:spcPct val="20000"/>
        </a:spcBef>
        <a:spcAft>
          <a:spcPct val="0"/>
        </a:spcAft>
        <a:buClr>
          <a:srgbClr val="FFFF99"/>
        </a:buClr>
        <a:buSzPct val="150000"/>
        <a:buChar char="·"/>
        <a:defRPr sz="2400" b="1">
          <a:solidFill>
            <a:schemeClr val="bg1"/>
          </a:solidFill>
          <a:latin typeface="+mn-lt"/>
          <a:ea typeface="+mn-ea"/>
        </a:defRPr>
      </a:lvl2pPr>
      <a:lvl3pPr marL="1143000" indent="-228600" algn="l" rtl="0" eaLnBrk="1" fontAlgn="base" hangingPunct="1">
        <a:spcBef>
          <a:spcPct val="20000"/>
        </a:spcBef>
        <a:spcAft>
          <a:spcPct val="0"/>
        </a:spcAft>
        <a:buClr>
          <a:srgbClr val="FFFF99"/>
        </a:buClr>
        <a:buSzPct val="150000"/>
        <a:buChar char="·"/>
        <a:defRPr sz="2000" b="1">
          <a:solidFill>
            <a:schemeClr val="bg1"/>
          </a:solidFill>
          <a:latin typeface="+mn-lt"/>
          <a:ea typeface="+mn-ea"/>
        </a:defRPr>
      </a:lvl3pPr>
      <a:lvl4pPr marL="16002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4pPr>
      <a:lvl5pPr marL="20574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5pPr>
      <a:lvl6pPr marL="25146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6pPr>
      <a:lvl7pPr marL="29718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7pPr>
      <a:lvl8pPr marL="34290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8pPr>
      <a:lvl9pPr marL="3886200" indent="-228600" algn="l" rtl="0" eaLnBrk="1" fontAlgn="base" hangingPunct="1">
        <a:spcBef>
          <a:spcPct val="20000"/>
        </a:spcBef>
        <a:spcAft>
          <a:spcPct val="0"/>
        </a:spcAft>
        <a:buClr>
          <a:srgbClr val="FFFF99"/>
        </a:buClr>
        <a:buSzPct val="15000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jtwhite79/pyemu"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21.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667000"/>
            <a:ext cx="8915400" cy="2387600"/>
          </a:xfrm>
          <a:noFill/>
          <a:ln>
            <a:noFill/>
          </a:ln>
          <a:effectLst/>
        </p:spPr>
        <p:txBody>
          <a:bodyPr vert="horz" wrap="square" lIns="90488" tIns="44450" rIns="90488" bIns="44450" numCol="1" anchor="ctr" anchorCtr="0" compatLnSpc="1">
            <a:prstTxWarp prst="textNoShape">
              <a:avLst/>
            </a:prstTxWarp>
          </a:bodyPr>
          <a:lstStyle/>
          <a:p>
            <a:r>
              <a:rPr lang="en-US" dirty="0"/>
              <a:t>Using the Ensemble Smoother to calibrate complex integrated hydrologic models</a:t>
            </a:r>
            <a:br>
              <a:rPr lang="en-US" dirty="0"/>
            </a:br>
            <a:br>
              <a:rPr lang="en-US" sz="4000" dirty="0"/>
            </a:br>
            <a:br>
              <a:rPr lang="en-US" sz="4000" dirty="0"/>
            </a:br>
            <a:br>
              <a:rPr lang="en-US" sz="4000" dirty="0"/>
            </a:br>
            <a:br>
              <a:rPr lang="en-US" sz="4000" dirty="0"/>
            </a:br>
            <a:endParaRPr lang="en-US" sz="4000" dirty="0"/>
          </a:p>
        </p:txBody>
      </p:sp>
      <p:sp>
        <p:nvSpPr>
          <p:cNvPr id="3" name="Subtitle 2"/>
          <p:cNvSpPr>
            <a:spLocks noGrp="1"/>
          </p:cNvSpPr>
          <p:nvPr>
            <p:ph type="subTitle" idx="1"/>
          </p:nvPr>
        </p:nvSpPr>
        <p:spPr>
          <a:xfrm>
            <a:off x="692231" y="3581400"/>
            <a:ext cx="6858000" cy="2187349"/>
          </a:xfrm>
        </p:spPr>
        <p:txBody>
          <a:bodyPr>
            <a:normAutofit fontScale="92500" lnSpcReduction="10000"/>
          </a:bodyPr>
          <a:lstStyle/>
          <a:p>
            <a:endParaRPr lang="en-US" b="1" dirty="0">
              <a:solidFill>
                <a:schemeClr val="bg1"/>
              </a:solidFill>
            </a:endParaRPr>
          </a:p>
          <a:p>
            <a:r>
              <a:rPr lang="en-US" b="1" dirty="0">
                <a:solidFill>
                  <a:schemeClr val="bg1"/>
                </a:solidFill>
              </a:rPr>
              <a:t>Ayman H. Alzraiee</a:t>
            </a:r>
          </a:p>
          <a:p>
            <a:endParaRPr lang="en-US" b="1" dirty="0">
              <a:solidFill>
                <a:schemeClr val="bg1"/>
              </a:solidFill>
            </a:endParaRPr>
          </a:p>
          <a:p>
            <a:r>
              <a:rPr lang="en-US" b="1" dirty="0">
                <a:solidFill>
                  <a:schemeClr val="bg1"/>
                </a:solidFill>
              </a:rPr>
              <a:t>California Water Science Center, U.S. Geological Survey</a:t>
            </a:r>
          </a:p>
          <a:p>
            <a:endParaRPr lang="en-US" b="1" dirty="0">
              <a:solidFill>
                <a:schemeClr val="bg1"/>
              </a:solidFill>
            </a:endParaRPr>
          </a:p>
        </p:txBody>
      </p:sp>
      <p:sp>
        <p:nvSpPr>
          <p:cNvPr id="4" name="Rectangle 3">
            <a:extLst>
              <a:ext uri="{FF2B5EF4-FFF2-40B4-BE49-F238E27FC236}">
                <a16:creationId xmlns:a16="http://schemas.microsoft.com/office/drawing/2014/main" id="{EBB7C2AE-BED0-4B17-B46A-6C6CB0BC4B1B}"/>
              </a:ext>
            </a:extLst>
          </p:cNvPr>
          <p:cNvSpPr/>
          <p:nvPr/>
        </p:nvSpPr>
        <p:spPr>
          <a:xfrm>
            <a:off x="2743200" y="6406150"/>
            <a:ext cx="6629399" cy="276999"/>
          </a:xfrm>
          <a:prstGeom prst="rect">
            <a:avLst/>
          </a:prstGeom>
        </p:spPr>
        <p:txBody>
          <a:bodyPr wrap="square">
            <a:spAutoFit/>
          </a:bodyPr>
          <a:lstStyle/>
          <a:p>
            <a:r>
              <a:rPr lang="en-US" sz="1200" dirty="0">
                <a:solidFill>
                  <a:schemeClr val="bg1"/>
                </a:solidFill>
                <a:latin typeface="Verdana" panose="020B0604030504040204" pitchFamily="34" charset="0"/>
              </a:rPr>
              <a:t>"Preliminary Information-Subject to Revision. Not for Citation or Distribution."</a:t>
            </a:r>
            <a:endParaRPr lang="en-US" sz="1200" dirty="0">
              <a:solidFill>
                <a:schemeClr val="bg1"/>
              </a:solidFill>
            </a:endParaRPr>
          </a:p>
        </p:txBody>
      </p:sp>
    </p:spTree>
    <p:extLst>
      <p:ext uri="{BB962C8B-B14F-4D97-AF65-F5344CB8AC3E}">
        <p14:creationId xmlns:p14="http://schemas.microsoft.com/office/powerpoint/2010/main" val="508205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D1063-B9AC-41EA-ABC0-BAE18531CFD6}"/>
              </a:ext>
            </a:extLst>
          </p:cNvPr>
          <p:cNvSpPr>
            <a:spLocks noGrp="1"/>
          </p:cNvSpPr>
          <p:nvPr>
            <p:ph type="title"/>
          </p:nvPr>
        </p:nvSpPr>
        <p:spPr/>
        <p:txBody>
          <a:bodyPr/>
          <a:lstStyle/>
          <a:p>
            <a:r>
              <a:rPr lang="en-US" dirty="0"/>
              <a:t>Kalman Filter </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C18C2DB-E239-47FD-A3DD-4C6E00B7CEDA}"/>
                  </a:ext>
                </a:extLst>
              </p:cNvPr>
              <p:cNvSpPr txBox="1"/>
              <p:nvPr/>
            </p:nvSpPr>
            <p:spPr>
              <a:xfrm>
                <a:off x="1412158" y="2442801"/>
                <a:ext cx="5411032" cy="5407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bg1">
                                  <a:lumMod val="95000"/>
                                </a:schemeClr>
                              </a:solidFill>
                              <a:latin typeface="Cambria Math" panose="02040503050406030204" pitchFamily="18" charset="0"/>
                            </a:rPr>
                          </m:ctrlPr>
                        </m:sSubPr>
                        <m:e>
                          <m:r>
                            <m:rPr>
                              <m:sty m:val="p"/>
                            </m:rPr>
                            <a:rPr lang="en-US" sz="2800" b="0" i="0" smtClean="0">
                              <a:solidFill>
                                <a:schemeClr val="bg1">
                                  <a:lumMod val="95000"/>
                                </a:schemeClr>
                              </a:solidFill>
                              <a:latin typeface="Cambria Math" panose="02040503050406030204" pitchFamily="18" charset="0"/>
                            </a:rPr>
                            <m:t>K</m:t>
                          </m:r>
                        </m:e>
                        <m:sub>
                          <m:r>
                            <a:rPr lang="en-US" sz="2800" b="0" i="1" smtClean="0">
                              <a:solidFill>
                                <a:schemeClr val="bg1">
                                  <a:lumMod val="95000"/>
                                </a:schemeClr>
                              </a:solidFill>
                              <a:latin typeface="Cambria Math" panose="02040503050406030204" pitchFamily="18" charset="0"/>
                            </a:rPr>
                            <m:t>𝑎</m:t>
                          </m:r>
                        </m:sub>
                      </m:sSub>
                      <m:r>
                        <a:rPr lang="en-US" sz="2800" b="0" i="1" smtClean="0">
                          <a:solidFill>
                            <a:schemeClr val="bg1">
                              <a:lumMod val="95000"/>
                            </a:schemeClr>
                          </a:solidFill>
                          <a:latin typeface="Cambria Math" panose="02040503050406030204" pitchFamily="18" charset="0"/>
                        </a:rPr>
                        <m:t>=</m:t>
                      </m:r>
                      <m:sSub>
                        <m:sSubPr>
                          <m:ctrlPr>
                            <a:rPr lang="en-US" sz="2800" b="0" i="1" smtClean="0">
                              <a:solidFill>
                                <a:schemeClr val="bg1">
                                  <a:lumMod val="95000"/>
                                </a:schemeClr>
                              </a:solidFill>
                              <a:latin typeface="Cambria Math" panose="02040503050406030204" pitchFamily="18" charset="0"/>
                            </a:rPr>
                          </m:ctrlPr>
                        </m:sSubPr>
                        <m:e>
                          <m:r>
                            <m:rPr>
                              <m:sty m:val="p"/>
                            </m:rPr>
                            <a:rPr lang="en-US" sz="2800" b="0" i="0" smtClean="0">
                              <a:solidFill>
                                <a:schemeClr val="bg1">
                                  <a:lumMod val="95000"/>
                                </a:schemeClr>
                              </a:solidFill>
                              <a:latin typeface="Cambria Math" panose="02040503050406030204" pitchFamily="18" charset="0"/>
                            </a:rPr>
                            <m:t>K</m:t>
                          </m:r>
                        </m:e>
                        <m:sub>
                          <m:r>
                            <a:rPr lang="en-US" sz="2800" b="0" i="1" smtClean="0">
                              <a:solidFill>
                                <a:schemeClr val="bg1">
                                  <a:lumMod val="95000"/>
                                </a:schemeClr>
                              </a:solidFill>
                              <a:latin typeface="Cambria Math" panose="02040503050406030204" pitchFamily="18" charset="0"/>
                            </a:rPr>
                            <m:t>𝑓</m:t>
                          </m:r>
                        </m:sub>
                      </m:sSub>
                      <m:r>
                        <a:rPr lang="en-US" sz="2800" b="0" i="1" smtClean="0">
                          <a:solidFill>
                            <a:schemeClr val="bg1">
                              <a:lumMod val="95000"/>
                            </a:schemeClr>
                          </a:solidFill>
                          <a:latin typeface="Cambria Math" panose="02040503050406030204" pitchFamily="18" charset="0"/>
                        </a:rPr>
                        <m:t>+</m:t>
                      </m:r>
                      <m:sSubSup>
                        <m:sSubSupPr>
                          <m:ctrlPr>
                            <a:rPr lang="en-US" sz="2800" b="0" i="1" smtClean="0">
                              <a:solidFill>
                                <a:schemeClr val="bg1">
                                  <a:lumMod val="95000"/>
                                </a:schemeClr>
                              </a:solidFill>
                              <a:latin typeface="Cambria Math" panose="02040503050406030204" pitchFamily="18" charset="0"/>
                            </a:rPr>
                          </m:ctrlPr>
                        </m:sSubSupPr>
                        <m:e>
                          <m:r>
                            <m:rPr>
                              <m:sty m:val="p"/>
                            </m:rPr>
                            <a:rPr lang="en-US" sz="2800" b="0" i="0" smtClean="0">
                              <a:solidFill>
                                <a:schemeClr val="bg1">
                                  <a:lumMod val="95000"/>
                                </a:schemeClr>
                              </a:solidFill>
                              <a:latin typeface="Cambria Math" panose="02040503050406030204" pitchFamily="18" charset="0"/>
                            </a:rPr>
                            <m:t>C</m:t>
                          </m:r>
                        </m:e>
                        <m:sub>
                          <m:r>
                            <a:rPr lang="en-US" sz="2800" b="0" i="1" smtClean="0">
                              <a:solidFill>
                                <a:schemeClr val="bg1">
                                  <a:lumMod val="95000"/>
                                </a:schemeClr>
                              </a:solidFill>
                              <a:latin typeface="Cambria Math" panose="02040503050406030204" pitchFamily="18" charset="0"/>
                            </a:rPr>
                            <m:t>𝐾𝐻</m:t>
                          </m:r>
                        </m:sub>
                        <m:sup>
                          <m:r>
                            <a:rPr lang="en-US" sz="2800" b="0" i="1" smtClean="0">
                              <a:solidFill>
                                <a:schemeClr val="bg1">
                                  <a:lumMod val="95000"/>
                                </a:schemeClr>
                              </a:solidFill>
                              <a:latin typeface="Cambria Math" panose="02040503050406030204" pitchFamily="18" charset="0"/>
                            </a:rPr>
                            <m:t>𝑓</m:t>
                          </m:r>
                        </m:sup>
                      </m:sSubSup>
                      <m:d>
                        <m:dPr>
                          <m:ctrlPr>
                            <a:rPr lang="en-US" sz="2800" b="0" i="1" smtClean="0">
                              <a:solidFill>
                                <a:schemeClr val="bg1">
                                  <a:lumMod val="95000"/>
                                </a:schemeClr>
                              </a:solidFill>
                              <a:latin typeface="Cambria Math" panose="02040503050406030204" pitchFamily="18" charset="0"/>
                            </a:rPr>
                          </m:ctrlPr>
                        </m:dPr>
                        <m:e>
                          <m:sSubSup>
                            <m:sSubSupPr>
                              <m:ctrlPr>
                                <a:rPr lang="en-US" sz="2800" b="0" i="1" smtClean="0">
                                  <a:solidFill>
                                    <a:schemeClr val="bg1">
                                      <a:lumMod val="95000"/>
                                    </a:schemeClr>
                                  </a:solidFill>
                                  <a:latin typeface="Cambria Math" panose="02040503050406030204" pitchFamily="18" charset="0"/>
                                </a:rPr>
                              </m:ctrlPr>
                            </m:sSubSupPr>
                            <m:e>
                              <m:r>
                                <m:rPr>
                                  <m:sty m:val="p"/>
                                </m:rPr>
                                <a:rPr lang="en-US" sz="2800" b="0" i="0" smtClean="0">
                                  <a:solidFill>
                                    <a:schemeClr val="bg1">
                                      <a:lumMod val="95000"/>
                                    </a:schemeClr>
                                  </a:solidFill>
                                  <a:latin typeface="Cambria Math" panose="02040503050406030204" pitchFamily="18" charset="0"/>
                                </a:rPr>
                                <m:t>C</m:t>
                              </m:r>
                            </m:e>
                            <m:sub>
                              <m:r>
                                <a:rPr lang="en-US" sz="2800" b="0" i="1" smtClean="0">
                                  <a:solidFill>
                                    <a:schemeClr val="bg1">
                                      <a:lumMod val="95000"/>
                                    </a:schemeClr>
                                  </a:solidFill>
                                  <a:latin typeface="Cambria Math" panose="02040503050406030204" pitchFamily="18" charset="0"/>
                                </a:rPr>
                                <m:t>𝐻𝐻</m:t>
                              </m:r>
                            </m:sub>
                            <m:sup>
                              <m:r>
                                <a:rPr lang="en-US" sz="2800" b="0" i="1" smtClean="0">
                                  <a:solidFill>
                                    <a:schemeClr val="bg1">
                                      <a:lumMod val="95000"/>
                                    </a:schemeClr>
                                  </a:solidFill>
                                  <a:latin typeface="Cambria Math" panose="02040503050406030204" pitchFamily="18" charset="0"/>
                                </a:rPr>
                                <m:t>𝑓</m:t>
                              </m:r>
                            </m:sup>
                          </m:sSubSup>
                          <m:r>
                            <a:rPr lang="en-US" sz="2800" b="0" i="1" smtClean="0">
                              <a:solidFill>
                                <a:schemeClr val="bg1">
                                  <a:lumMod val="95000"/>
                                </a:schemeClr>
                              </a:solidFill>
                              <a:latin typeface="Cambria Math" panose="02040503050406030204" pitchFamily="18" charset="0"/>
                            </a:rPr>
                            <m:t>+</m:t>
                          </m:r>
                          <m:r>
                            <m:rPr>
                              <m:sty m:val="p"/>
                            </m:rPr>
                            <a:rPr lang="en-US" sz="2800" b="0" i="0" smtClean="0">
                              <a:solidFill>
                                <a:schemeClr val="bg1">
                                  <a:lumMod val="95000"/>
                                </a:schemeClr>
                              </a:solidFill>
                              <a:latin typeface="Cambria Math" panose="02040503050406030204" pitchFamily="18" charset="0"/>
                            </a:rPr>
                            <m:t>R</m:t>
                          </m:r>
                        </m:e>
                      </m:d>
                      <m:r>
                        <a:rPr lang="en-US" sz="2800" b="0" i="1" smtClean="0">
                          <a:solidFill>
                            <a:schemeClr val="bg1">
                              <a:lumMod val="95000"/>
                            </a:schemeClr>
                          </a:solidFill>
                          <a:latin typeface="Cambria Math" panose="02040503050406030204" pitchFamily="18" charset="0"/>
                        </a:rPr>
                        <m:t>(</m:t>
                      </m:r>
                      <m:sSub>
                        <m:sSubPr>
                          <m:ctrlPr>
                            <a:rPr lang="en-US" sz="2800" b="0" i="1" smtClean="0">
                              <a:solidFill>
                                <a:schemeClr val="bg1">
                                  <a:lumMod val="95000"/>
                                </a:schemeClr>
                              </a:solidFill>
                              <a:latin typeface="Cambria Math" panose="02040503050406030204" pitchFamily="18" charset="0"/>
                            </a:rPr>
                          </m:ctrlPr>
                        </m:sSubPr>
                        <m:e>
                          <m:r>
                            <a:rPr lang="en-US" sz="2800" b="0" i="1" smtClean="0">
                              <a:solidFill>
                                <a:schemeClr val="bg1">
                                  <a:lumMod val="95000"/>
                                </a:schemeClr>
                              </a:solidFill>
                              <a:latin typeface="Cambria Math" panose="02040503050406030204" pitchFamily="18" charset="0"/>
                            </a:rPr>
                            <m:t>𝐻</m:t>
                          </m:r>
                        </m:e>
                        <m:sub>
                          <m:r>
                            <a:rPr lang="en-US" sz="2800" b="0" i="1" smtClean="0">
                              <a:solidFill>
                                <a:schemeClr val="bg1">
                                  <a:lumMod val="95000"/>
                                </a:schemeClr>
                              </a:solidFill>
                              <a:latin typeface="Cambria Math" panose="02040503050406030204" pitchFamily="18" charset="0"/>
                            </a:rPr>
                            <m:t>𝑜</m:t>
                          </m:r>
                        </m:sub>
                      </m:sSub>
                      <m:r>
                        <a:rPr lang="en-US" sz="2800" b="0" i="1" smtClean="0">
                          <a:solidFill>
                            <a:schemeClr val="bg1">
                              <a:lumMod val="95000"/>
                            </a:schemeClr>
                          </a:solidFill>
                          <a:latin typeface="Cambria Math" panose="02040503050406030204" pitchFamily="18" charset="0"/>
                        </a:rPr>
                        <m:t>−</m:t>
                      </m:r>
                      <m:r>
                        <a:rPr lang="en-US" sz="2800" b="0" i="1" smtClean="0">
                          <a:solidFill>
                            <a:schemeClr val="bg1">
                              <a:lumMod val="95000"/>
                            </a:schemeClr>
                          </a:solidFill>
                          <a:latin typeface="Cambria Math" panose="02040503050406030204" pitchFamily="18" charset="0"/>
                        </a:rPr>
                        <m:t>𝐻</m:t>
                      </m:r>
                      <m:r>
                        <a:rPr lang="en-US" sz="2800" b="0" i="1" smtClean="0">
                          <a:solidFill>
                            <a:schemeClr val="bg1">
                              <a:lumMod val="95000"/>
                            </a:schemeClr>
                          </a:solidFill>
                          <a:latin typeface="Cambria Math" panose="02040503050406030204" pitchFamily="18" charset="0"/>
                        </a:rPr>
                        <m:t>)</m:t>
                      </m:r>
                    </m:oMath>
                  </m:oMathPara>
                </a14:m>
                <a:endParaRPr lang="en-US" sz="2800" dirty="0">
                  <a:solidFill>
                    <a:schemeClr val="bg1">
                      <a:lumMod val="95000"/>
                    </a:schemeClr>
                  </a:solidFill>
                </a:endParaRPr>
              </a:p>
            </p:txBody>
          </p:sp>
        </mc:Choice>
        <mc:Fallback xmlns="">
          <p:sp>
            <p:nvSpPr>
              <p:cNvPr id="53" name="TextBox 52">
                <a:extLst>
                  <a:ext uri="{FF2B5EF4-FFF2-40B4-BE49-F238E27FC236}">
                    <a16:creationId xmlns:a16="http://schemas.microsoft.com/office/drawing/2014/main" id="{8C18C2DB-E239-47FD-A3DD-4C6E00B7CEDA}"/>
                  </a:ext>
                </a:extLst>
              </p:cNvPr>
              <p:cNvSpPr txBox="1">
                <a:spLocks noRot="1" noChangeAspect="1" noMove="1" noResize="1" noEditPoints="1" noAdjustHandles="1" noChangeArrowheads="1" noChangeShapeType="1" noTextEdit="1"/>
              </p:cNvSpPr>
              <p:nvPr/>
            </p:nvSpPr>
            <p:spPr>
              <a:xfrm>
                <a:off x="1412158" y="2442801"/>
                <a:ext cx="5411032" cy="54078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D308F9BB-7406-4A65-9686-19C380F85307}"/>
                  </a:ext>
                </a:extLst>
              </p:cNvPr>
              <p:cNvSpPr/>
              <p:nvPr/>
            </p:nvSpPr>
            <p:spPr>
              <a:xfrm>
                <a:off x="1460620" y="3338709"/>
                <a:ext cx="7089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bg1">
                                  <a:lumMod val="95000"/>
                                </a:schemeClr>
                              </a:solidFill>
                              <a:latin typeface="Cambria Math" panose="02040503050406030204" pitchFamily="18" charset="0"/>
                            </a:rPr>
                          </m:ctrlPr>
                        </m:sSubPr>
                        <m:e>
                          <m:r>
                            <m:rPr>
                              <m:sty m:val="p"/>
                            </m:rPr>
                            <a:rPr lang="en-US" sz="2800">
                              <a:solidFill>
                                <a:schemeClr val="bg1">
                                  <a:lumMod val="95000"/>
                                </a:schemeClr>
                              </a:solidFill>
                              <a:latin typeface="Cambria Math" panose="02040503050406030204" pitchFamily="18" charset="0"/>
                            </a:rPr>
                            <m:t>K</m:t>
                          </m:r>
                        </m:e>
                        <m:sub>
                          <m:r>
                            <a:rPr lang="en-US" sz="2800" i="1">
                              <a:solidFill>
                                <a:schemeClr val="bg1">
                                  <a:lumMod val="95000"/>
                                </a:schemeClr>
                              </a:solidFill>
                              <a:latin typeface="Cambria Math" panose="02040503050406030204" pitchFamily="18" charset="0"/>
                            </a:rPr>
                            <m:t>𝑎</m:t>
                          </m:r>
                        </m:sub>
                      </m:sSub>
                    </m:oMath>
                  </m:oMathPara>
                </a14:m>
                <a:endParaRPr lang="en-US" sz="2800" dirty="0">
                  <a:solidFill>
                    <a:schemeClr val="bg1">
                      <a:lumMod val="95000"/>
                    </a:schemeClr>
                  </a:solidFill>
                </a:endParaRPr>
              </a:p>
            </p:txBody>
          </p:sp>
        </mc:Choice>
        <mc:Fallback xmlns="">
          <p:sp>
            <p:nvSpPr>
              <p:cNvPr id="56" name="Rectangle 55">
                <a:extLst>
                  <a:ext uri="{FF2B5EF4-FFF2-40B4-BE49-F238E27FC236}">
                    <a16:creationId xmlns:a16="http://schemas.microsoft.com/office/drawing/2014/main" id="{D308F9BB-7406-4A65-9686-19C380F85307}"/>
                  </a:ext>
                </a:extLst>
              </p:cNvPr>
              <p:cNvSpPr>
                <a:spLocks noRot="1" noChangeAspect="1" noMove="1" noResize="1" noEditPoints="1" noAdjustHandles="1" noChangeArrowheads="1" noChangeShapeType="1" noTextEdit="1"/>
              </p:cNvSpPr>
              <p:nvPr/>
            </p:nvSpPr>
            <p:spPr>
              <a:xfrm>
                <a:off x="1460620" y="3338709"/>
                <a:ext cx="708912" cy="523220"/>
              </a:xfrm>
              <a:prstGeom prst="rect">
                <a:avLst/>
              </a:prstGeom>
              <a:blipFill>
                <a:blip r:embed="rId3"/>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447DCC14-D129-45E2-B6F5-93A589339BA9}"/>
              </a:ext>
            </a:extLst>
          </p:cNvPr>
          <p:cNvSpPr txBox="1"/>
          <p:nvPr/>
        </p:nvSpPr>
        <p:spPr>
          <a:xfrm>
            <a:off x="2298820" y="3430689"/>
            <a:ext cx="6181884" cy="400110"/>
          </a:xfrm>
          <a:prstGeom prst="rect">
            <a:avLst/>
          </a:prstGeom>
          <a:noFill/>
        </p:spPr>
        <p:txBody>
          <a:bodyPr wrap="square" rtlCol="0">
            <a:spAutoFit/>
          </a:bodyPr>
          <a:lstStyle/>
          <a:p>
            <a:r>
              <a:rPr lang="en-US" sz="2000" dirty="0">
                <a:solidFill>
                  <a:schemeClr val="bg1">
                    <a:lumMod val="95000"/>
                  </a:schemeClr>
                </a:solidFill>
              </a:rPr>
              <a:t>Calibrated Parameters vector</a:t>
            </a:r>
          </a:p>
        </p:txBody>
      </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839D7646-F99C-42F6-9A13-9AECA7BC45A2}"/>
                  </a:ext>
                </a:extLst>
              </p:cNvPr>
              <p:cNvSpPr/>
              <p:nvPr/>
            </p:nvSpPr>
            <p:spPr>
              <a:xfrm>
                <a:off x="1460620" y="3798394"/>
                <a:ext cx="681404" cy="5577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bg1">
                                  <a:lumMod val="95000"/>
                                </a:schemeClr>
                              </a:solidFill>
                              <a:latin typeface="Cambria Math" panose="02040503050406030204" pitchFamily="18" charset="0"/>
                            </a:rPr>
                          </m:ctrlPr>
                        </m:sSubPr>
                        <m:e>
                          <m:r>
                            <m:rPr>
                              <m:sty m:val="p"/>
                            </m:rPr>
                            <a:rPr lang="en-US" sz="2800">
                              <a:solidFill>
                                <a:schemeClr val="bg1">
                                  <a:lumMod val="95000"/>
                                </a:schemeClr>
                              </a:solidFill>
                              <a:latin typeface="Cambria Math" panose="02040503050406030204" pitchFamily="18" charset="0"/>
                            </a:rPr>
                            <m:t>K</m:t>
                          </m:r>
                        </m:e>
                        <m:sub>
                          <m:r>
                            <a:rPr lang="en-US" sz="2800" b="0" i="1" smtClean="0">
                              <a:solidFill>
                                <a:schemeClr val="bg1">
                                  <a:lumMod val="95000"/>
                                </a:schemeClr>
                              </a:solidFill>
                              <a:latin typeface="Cambria Math" panose="02040503050406030204" pitchFamily="18" charset="0"/>
                            </a:rPr>
                            <m:t>𝑓</m:t>
                          </m:r>
                        </m:sub>
                      </m:sSub>
                    </m:oMath>
                  </m:oMathPara>
                </a14:m>
                <a:endParaRPr lang="en-US" sz="2800" dirty="0">
                  <a:solidFill>
                    <a:schemeClr val="bg1">
                      <a:lumMod val="95000"/>
                    </a:schemeClr>
                  </a:solidFill>
                </a:endParaRPr>
              </a:p>
            </p:txBody>
          </p:sp>
        </mc:Choice>
        <mc:Fallback xmlns="">
          <p:sp>
            <p:nvSpPr>
              <p:cNvPr id="58" name="Rectangle 57">
                <a:extLst>
                  <a:ext uri="{FF2B5EF4-FFF2-40B4-BE49-F238E27FC236}">
                    <a16:creationId xmlns:a16="http://schemas.microsoft.com/office/drawing/2014/main" id="{839D7646-F99C-42F6-9A13-9AECA7BC45A2}"/>
                  </a:ext>
                </a:extLst>
              </p:cNvPr>
              <p:cNvSpPr>
                <a:spLocks noRot="1" noChangeAspect="1" noMove="1" noResize="1" noEditPoints="1" noAdjustHandles="1" noChangeArrowheads="1" noChangeShapeType="1" noTextEdit="1"/>
              </p:cNvSpPr>
              <p:nvPr/>
            </p:nvSpPr>
            <p:spPr>
              <a:xfrm>
                <a:off x="1460620" y="3798394"/>
                <a:ext cx="681404" cy="557717"/>
              </a:xfrm>
              <a:prstGeom prst="rect">
                <a:avLst/>
              </a:prstGeom>
              <a:blipFill>
                <a:blip r:embed="rId4"/>
                <a:stretch>
                  <a:fillRect/>
                </a:stretch>
              </a:blipFill>
            </p:spPr>
            <p:txBody>
              <a:bodyPr/>
              <a:lstStyle/>
              <a:p>
                <a:r>
                  <a:rPr lang="en-US">
                    <a:noFill/>
                  </a:rPr>
                  <a:t> </a:t>
                </a:r>
              </a:p>
            </p:txBody>
          </p:sp>
        </mc:Fallback>
      </mc:AlternateContent>
      <p:sp>
        <p:nvSpPr>
          <p:cNvPr id="59" name="TextBox 58">
            <a:extLst>
              <a:ext uri="{FF2B5EF4-FFF2-40B4-BE49-F238E27FC236}">
                <a16:creationId xmlns:a16="http://schemas.microsoft.com/office/drawing/2014/main" id="{39E4E0D9-809A-435C-8ABC-7A23251A97C4}"/>
              </a:ext>
            </a:extLst>
          </p:cNvPr>
          <p:cNvSpPr txBox="1"/>
          <p:nvPr/>
        </p:nvSpPr>
        <p:spPr>
          <a:xfrm>
            <a:off x="2298820" y="3890374"/>
            <a:ext cx="6181884" cy="400110"/>
          </a:xfrm>
          <a:prstGeom prst="rect">
            <a:avLst/>
          </a:prstGeom>
          <a:noFill/>
        </p:spPr>
        <p:txBody>
          <a:bodyPr wrap="square" rtlCol="0">
            <a:spAutoFit/>
          </a:bodyPr>
          <a:lstStyle/>
          <a:p>
            <a:r>
              <a:rPr lang="en-US" sz="2000" dirty="0">
                <a:solidFill>
                  <a:schemeClr val="bg1">
                    <a:lumMod val="95000"/>
                  </a:schemeClr>
                </a:solidFill>
              </a:rPr>
              <a:t>Prior Parameters vector</a:t>
            </a:r>
          </a:p>
        </p:txBody>
      </p:sp>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9FB8BDDA-C066-4BB1-AD12-189AEA7210AE}"/>
                  </a:ext>
                </a:extLst>
              </p:cNvPr>
              <p:cNvSpPr/>
              <p:nvPr/>
            </p:nvSpPr>
            <p:spPr>
              <a:xfrm>
                <a:off x="1399020" y="4232610"/>
                <a:ext cx="985591" cy="6892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solidFill>
                                <a:schemeClr val="bg1">
                                  <a:lumMod val="95000"/>
                                </a:schemeClr>
                              </a:solidFill>
                              <a:latin typeface="Cambria Math" panose="02040503050406030204" pitchFamily="18" charset="0"/>
                            </a:rPr>
                          </m:ctrlPr>
                        </m:sSubSupPr>
                        <m:e>
                          <m:r>
                            <m:rPr>
                              <m:sty m:val="p"/>
                            </m:rPr>
                            <a:rPr lang="en-US" sz="3200" i="0">
                              <a:solidFill>
                                <a:schemeClr val="bg1">
                                  <a:lumMod val="95000"/>
                                </a:schemeClr>
                              </a:solidFill>
                              <a:latin typeface="Cambria Math" panose="02040503050406030204" pitchFamily="18" charset="0"/>
                            </a:rPr>
                            <m:t>C</m:t>
                          </m:r>
                        </m:e>
                        <m:sub>
                          <m:r>
                            <a:rPr lang="en-US" sz="3200" i="1">
                              <a:solidFill>
                                <a:schemeClr val="bg1">
                                  <a:lumMod val="95000"/>
                                </a:schemeClr>
                              </a:solidFill>
                              <a:latin typeface="Cambria Math" panose="02040503050406030204" pitchFamily="18" charset="0"/>
                            </a:rPr>
                            <m:t>𝐾𝐻</m:t>
                          </m:r>
                        </m:sub>
                        <m:sup>
                          <m:r>
                            <a:rPr lang="en-US" sz="3200" i="1">
                              <a:solidFill>
                                <a:schemeClr val="bg1">
                                  <a:lumMod val="95000"/>
                                </a:schemeClr>
                              </a:solidFill>
                              <a:latin typeface="Cambria Math" panose="02040503050406030204" pitchFamily="18" charset="0"/>
                            </a:rPr>
                            <m:t>𝑓</m:t>
                          </m:r>
                        </m:sup>
                      </m:sSubSup>
                    </m:oMath>
                  </m:oMathPara>
                </a14:m>
                <a:endParaRPr lang="en-US" sz="3200" dirty="0">
                  <a:solidFill>
                    <a:schemeClr val="bg1">
                      <a:lumMod val="95000"/>
                    </a:schemeClr>
                  </a:solidFill>
                </a:endParaRPr>
              </a:p>
            </p:txBody>
          </p:sp>
        </mc:Choice>
        <mc:Fallback xmlns="">
          <p:sp>
            <p:nvSpPr>
              <p:cNvPr id="60" name="Rectangle 59">
                <a:extLst>
                  <a:ext uri="{FF2B5EF4-FFF2-40B4-BE49-F238E27FC236}">
                    <a16:creationId xmlns:a16="http://schemas.microsoft.com/office/drawing/2014/main" id="{9FB8BDDA-C066-4BB1-AD12-189AEA7210AE}"/>
                  </a:ext>
                </a:extLst>
              </p:cNvPr>
              <p:cNvSpPr>
                <a:spLocks noRot="1" noChangeAspect="1" noMove="1" noResize="1" noEditPoints="1" noAdjustHandles="1" noChangeArrowheads="1" noChangeShapeType="1" noTextEdit="1"/>
              </p:cNvSpPr>
              <p:nvPr/>
            </p:nvSpPr>
            <p:spPr>
              <a:xfrm>
                <a:off x="1399020" y="4232610"/>
                <a:ext cx="985591" cy="689291"/>
              </a:xfrm>
              <a:prstGeom prst="rect">
                <a:avLst/>
              </a:prstGeom>
              <a:blipFill>
                <a:blip r:embed="rId5"/>
                <a:stretch>
                  <a:fillRect/>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720C939F-449B-4C26-878C-A3714965BF43}"/>
              </a:ext>
            </a:extLst>
          </p:cNvPr>
          <p:cNvSpPr txBox="1"/>
          <p:nvPr/>
        </p:nvSpPr>
        <p:spPr>
          <a:xfrm>
            <a:off x="2491778" y="4317848"/>
            <a:ext cx="6181884" cy="707886"/>
          </a:xfrm>
          <a:prstGeom prst="rect">
            <a:avLst/>
          </a:prstGeom>
          <a:noFill/>
        </p:spPr>
        <p:txBody>
          <a:bodyPr wrap="square" rtlCol="0">
            <a:spAutoFit/>
          </a:bodyPr>
          <a:lstStyle/>
          <a:p>
            <a:r>
              <a:rPr lang="en-US" sz="2000" dirty="0">
                <a:solidFill>
                  <a:schemeClr val="bg1">
                    <a:lumMod val="95000"/>
                  </a:schemeClr>
                </a:solidFill>
              </a:rPr>
              <a:t>Prior Covariance of parameters and simulated observations</a:t>
            </a:r>
          </a:p>
        </p:txBody>
      </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F1F08C6E-71EB-4069-89FE-FE6B36F1BE47}"/>
                  </a:ext>
                </a:extLst>
              </p:cNvPr>
              <p:cNvSpPr/>
              <p:nvPr/>
            </p:nvSpPr>
            <p:spPr>
              <a:xfrm>
                <a:off x="1434662" y="5451810"/>
                <a:ext cx="77258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1">
                                  <a:lumMod val="95000"/>
                                </a:schemeClr>
                              </a:solidFill>
                              <a:latin typeface="Cambria Math" panose="02040503050406030204" pitchFamily="18" charset="0"/>
                            </a:rPr>
                          </m:ctrlPr>
                        </m:sSubPr>
                        <m:e>
                          <m:r>
                            <a:rPr lang="en-US" sz="3200" i="1">
                              <a:solidFill>
                                <a:schemeClr val="bg1">
                                  <a:lumMod val="95000"/>
                                </a:schemeClr>
                              </a:solidFill>
                              <a:latin typeface="Cambria Math" panose="02040503050406030204" pitchFamily="18" charset="0"/>
                            </a:rPr>
                            <m:t>𝐻</m:t>
                          </m:r>
                        </m:e>
                        <m:sub>
                          <m:r>
                            <a:rPr lang="en-US" sz="3200" i="1">
                              <a:solidFill>
                                <a:schemeClr val="bg1">
                                  <a:lumMod val="95000"/>
                                </a:schemeClr>
                              </a:solidFill>
                              <a:latin typeface="Cambria Math" panose="02040503050406030204" pitchFamily="18" charset="0"/>
                            </a:rPr>
                            <m:t>𝑜</m:t>
                          </m:r>
                        </m:sub>
                      </m:sSub>
                    </m:oMath>
                  </m:oMathPara>
                </a14:m>
                <a:endParaRPr lang="en-US" sz="3200" dirty="0">
                  <a:solidFill>
                    <a:schemeClr val="bg1">
                      <a:lumMod val="95000"/>
                    </a:schemeClr>
                  </a:solidFill>
                </a:endParaRPr>
              </a:p>
            </p:txBody>
          </p:sp>
        </mc:Choice>
        <mc:Fallback xmlns="">
          <p:sp>
            <p:nvSpPr>
              <p:cNvPr id="63" name="Rectangle 62">
                <a:extLst>
                  <a:ext uri="{FF2B5EF4-FFF2-40B4-BE49-F238E27FC236}">
                    <a16:creationId xmlns:a16="http://schemas.microsoft.com/office/drawing/2014/main" id="{F1F08C6E-71EB-4069-89FE-FE6B36F1BE47}"/>
                  </a:ext>
                </a:extLst>
              </p:cNvPr>
              <p:cNvSpPr>
                <a:spLocks noRot="1" noChangeAspect="1" noMove="1" noResize="1" noEditPoints="1" noAdjustHandles="1" noChangeArrowheads="1" noChangeShapeType="1" noTextEdit="1"/>
              </p:cNvSpPr>
              <p:nvPr/>
            </p:nvSpPr>
            <p:spPr>
              <a:xfrm>
                <a:off x="1434662" y="5451810"/>
                <a:ext cx="772583" cy="584775"/>
              </a:xfrm>
              <a:prstGeom prst="rect">
                <a:avLst/>
              </a:prstGeom>
              <a:blipFill>
                <a:blip r:embed="rId6"/>
                <a:stretch>
                  <a:fillRect/>
                </a:stretch>
              </a:blipFill>
            </p:spPr>
            <p:txBody>
              <a:bodyPr/>
              <a:lstStyle/>
              <a:p>
                <a:r>
                  <a:rPr lang="en-US">
                    <a:noFill/>
                  </a:rPr>
                  <a:t> </a:t>
                </a:r>
              </a:p>
            </p:txBody>
          </p:sp>
        </mc:Fallback>
      </mc:AlternateContent>
      <p:sp>
        <p:nvSpPr>
          <p:cNvPr id="65" name="TextBox 64">
            <a:extLst>
              <a:ext uri="{FF2B5EF4-FFF2-40B4-BE49-F238E27FC236}">
                <a16:creationId xmlns:a16="http://schemas.microsoft.com/office/drawing/2014/main" id="{A86DB476-F7C3-4DA6-8ACF-919E16223104}"/>
              </a:ext>
            </a:extLst>
          </p:cNvPr>
          <p:cNvSpPr txBox="1"/>
          <p:nvPr/>
        </p:nvSpPr>
        <p:spPr>
          <a:xfrm>
            <a:off x="2078569" y="5558089"/>
            <a:ext cx="6181884" cy="400110"/>
          </a:xfrm>
          <a:prstGeom prst="rect">
            <a:avLst/>
          </a:prstGeom>
          <a:noFill/>
        </p:spPr>
        <p:txBody>
          <a:bodyPr wrap="square" rtlCol="0">
            <a:spAutoFit/>
          </a:bodyPr>
          <a:lstStyle/>
          <a:p>
            <a:r>
              <a:rPr lang="en-US" sz="2000" dirty="0">
                <a:solidFill>
                  <a:schemeClr val="bg1">
                    <a:lumMod val="95000"/>
                  </a:schemeClr>
                </a:solidFill>
              </a:rPr>
              <a:t>Observations vector</a:t>
            </a:r>
          </a:p>
        </p:txBody>
      </p: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C341B2AC-5F5C-4712-BAE5-BF368A2313CE}"/>
                  </a:ext>
                </a:extLst>
              </p:cNvPr>
              <p:cNvSpPr/>
              <p:nvPr/>
            </p:nvSpPr>
            <p:spPr>
              <a:xfrm>
                <a:off x="1477240" y="4938834"/>
                <a:ext cx="55335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200">
                          <a:solidFill>
                            <a:schemeClr val="bg1">
                              <a:lumMod val="95000"/>
                            </a:schemeClr>
                          </a:solidFill>
                          <a:latin typeface="Cambria Math" panose="02040503050406030204" pitchFamily="18" charset="0"/>
                        </a:rPr>
                        <m:t>R</m:t>
                      </m:r>
                    </m:oMath>
                  </m:oMathPara>
                </a14:m>
                <a:endParaRPr lang="en-US" sz="3200" dirty="0"/>
              </a:p>
            </p:txBody>
          </p:sp>
        </mc:Choice>
        <mc:Fallback xmlns="">
          <p:sp>
            <p:nvSpPr>
              <p:cNvPr id="66" name="Rectangle 65">
                <a:extLst>
                  <a:ext uri="{FF2B5EF4-FFF2-40B4-BE49-F238E27FC236}">
                    <a16:creationId xmlns:a16="http://schemas.microsoft.com/office/drawing/2014/main" id="{C341B2AC-5F5C-4712-BAE5-BF368A2313CE}"/>
                  </a:ext>
                </a:extLst>
              </p:cNvPr>
              <p:cNvSpPr>
                <a:spLocks noRot="1" noChangeAspect="1" noMove="1" noResize="1" noEditPoints="1" noAdjustHandles="1" noChangeArrowheads="1" noChangeShapeType="1" noTextEdit="1"/>
              </p:cNvSpPr>
              <p:nvPr/>
            </p:nvSpPr>
            <p:spPr>
              <a:xfrm>
                <a:off x="1477240" y="4938834"/>
                <a:ext cx="553357" cy="584775"/>
              </a:xfrm>
              <a:prstGeom prst="rect">
                <a:avLst/>
              </a:prstGeom>
              <a:blipFill>
                <a:blip r:embed="rId7"/>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56BCD06B-FA37-4136-8C16-0DF10B655915}"/>
              </a:ext>
            </a:extLst>
          </p:cNvPr>
          <p:cNvSpPr txBox="1"/>
          <p:nvPr/>
        </p:nvSpPr>
        <p:spPr>
          <a:xfrm>
            <a:off x="2467155" y="4973092"/>
            <a:ext cx="6181884" cy="400110"/>
          </a:xfrm>
          <a:prstGeom prst="rect">
            <a:avLst/>
          </a:prstGeom>
          <a:noFill/>
        </p:spPr>
        <p:txBody>
          <a:bodyPr wrap="square" rtlCol="0">
            <a:spAutoFit/>
          </a:bodyPr>
          <a:lstStyle/>
          <a:p>
            <a:r>
              <a:rPr lang="en-US" sz="2000" dirty="0">
                <a:solidFill>
                  <a:schemeClr val="bg1">
                    <a:lumMod val="95000"/>
                  </a:schemeClr>
                </a:solidFill>
              </a:rPr>
              <a:t>Covariance matrix of observation error</a:t>
            </a:r>
          </a:p>
        </p:txBody>
      </p:sp>
      <p:sp>
        <p:nvSpPr>
          <p:cNvPr id="68" name="Right Brace 67">
            <a:extLst>
              <a:ext uri="{FF2B5EF4-FFF2-40B4-BE49-F238E27FC236}">
                <a16:creationId xmlns:a16="http://schemas.microsoft.com/office/drawing/2014/main" id="{3625713E-E841-4D3F-B34D-212613068FC1}"/>
              </a:ext>
            </a:extLst>
          </p:cNvPr>
          <p:cNvSpPr/>
          <p:nvPr/>
        </p:nvSpPr>
        <p:spPr bwMode="auto">
          <a:xfrm rot="16200000">
            <a:off x="4762501" y="472336"/>
            <a:ext cx="381000" cy="3505202"/>
          </a:xfrm>
          <a:prstGeom prst="rightBrace">
            <a:avLst/>
          </a:prstGeom>
          <a:noFill/>
          <a:ln w="12700"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69" name="TextBox 68">
            <a:extLst>
              <a:ext uri="{FF2B5EF4-FFF2-40B4-BE49-F238E27FC236}">
                <a16:creationId xmlns:a16="http://schemas.microsoft.com/office/drawing/2014/main" id="{86B02EAC-8FC8-42E9-86D8-EE500E88525C}"/>
              </a:ext>
            </a:extLst>
          </p:cNvPr>
          <p:cNvSpPr txBox="1"/>
          <p:nvPr/>
        </p:nvSpPr>
        <p:spPr>
          <a:xfrm>
            <a:off x="4076701" y="1692590"/>
            <a:ext cx="1752600" cy="369332"/>
          </a:xfrm>
          <a:prstGeom prst="rect">
            <a:avLst/>
          </a:prstGeom>
          <a:noFill/>
        </p:spPr>
        <p:txBody>
          <a:bodyPr wrap="square" rtlCol="0">
            <a:spAutoFit/>
          </a:bodyPr>
          <a:lstStyle/>
          <a:p>
            <a:pPr algn="ctr"/>
            <a:r>
              <a:rPr lang="en-US" sz="1800" dirty="0">
                <a:solidFill>
                  <a:srgbClr val="FFFF00"/>
                </a:solidFill>
              </a:rPr>
              <a:t>Innovation</a:t>
            </a:r>
          </a:p>
        </p:txBody>
      </p:sp>
      <p:sp>
        <p:nvSpPr>
          <p:cNvPr id="70" name="TextBox 69">
            <a:extLst>
              <a:ext uri="{FF2B5EF4-FFF2-40B4-BE49-F238E27FC236}">
                <a16:creationId xmlns:a16="http://schemas.microsoft.com/office/drawing/2014/main" id="{FF3D260F-E874-495F-BC4E-462BAB7DE47B}"/>
              </a:ext>
            </a:extLst>
          </p:cNvPr>
          <p:cNvSpPr txBox="1"/>
          <p:nvPr/>
        </p:nvSpPr>
        <p:spPr>
          <a:xfrm>
            <a:off x="1815076" y="1702338"/>
            <a:ext cx="1752600" cy="369332"/>
          </a:xfrm>
          <a:prstGeom prst="rect">
            <a:avLst/>
          </a:prstGeom>
          <a:noFill/>
        </p:spPr>
        <p:txBody>
          <a:bodyPr wrap="square" rtlCol="0">
            <a:spAutoFit/>
          </a:bodyPr>
          <a:lstStyle/>
          <a:p>
            <a:pPr algn="ctr"/>
            <a:r>
              <a:rPr lang="en-US" sz="1800" dirty="0">
                <a:solidFill>
                  <a:srgbClr val="FFFF00"/>
                </a:solidFill>
              </a:rPr>
              <a:t>Initial Values</a:t>
            </a:r>
          </a:p>
        </p:txBody>
      </p:sp>
      <p:sp>
        <p:nvSpPr>
          <p:cNvPr id="71" name="Right Brace 70">
            <a:extLst>
              <a:ext uri="{FF2B5EF4-FFF2-40B4-BE49-F238E27FC236}">
                <a16:creationId xmlns:a16="http://schemas.microsoft.com/office/drawing/2014/main" id="{377AE79C-B87B-4C53-8E6D-35CC7BFF1C6C}"/>
              </a:ext>
            </a:extLst>
          </p:cNvPr>
          <p:cNvSpPr/>
          <p:nvPr/>
        </p:nvSpPr>
        <p:spPr bwMode="auto">
          <a:xfrm rot="16200000">
            <a:off x="2240559" y="1926690"/>
            <a:ext cx="381000" cy="609600"/>
          </a:xfrm>
          <a:prstGeom prst="rightBrace">
            <a:avLst/>
          </a:prstGeom>
          <a:noFill/>
          <a:ln w="12700"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72" name="TextBox 71">
            <a:extLst>
              <a:ext uri="{FF2B5EF4-FFF2-40B4-BE49-F238E27FC236}">
                <a16:creationId xmlns:a16="http://schemas.microsoft.com/office/drawing/2014/main" id="{18C14715-A2DC-46EB-B08D-46C4B5E9146A}"/>
              </a:ext>
            </a:extLst>
          </p:cNvPr>
          <p:cNvSpPr txBox="1"/>
          <p:nvPr/>
        </p:nvSpPr>
        <p:spPr>
          <a:xfrm>
            <a:off x="296538" y="1660856"/>
            <a:ext cx="1752600" cy="646331"/>
          </a:xfrm>
          <a:prstGeom prst="rect">
            <a:avLst/>
          </a:prstGeom>
          <a:noFill/>
        </p:spPr>
        <p:txBody>
          <a:bodyPr wrap="square" rtlCol="0">
            <a:spAutoFit/>
          </a:bodyPr>
          <a:lstStyle/>
          <a:p>
            <a:pPr algn="ctr"/>
            <a:r>
              <a:rPr lang="en-US" sz="1800" dirty="0">
                <a:solidFill>
                  <a:srgbClr val="FFFF00"/>
                </a:solidFill>
              </a:rPr>
              <a:t>Calibrated Values</a:t>
            </a:r>
          </a:p>
        </p:txBody>
      </p:sp>
      <p:sp>
        <p:nvSpPr>
          <p:cNvPr id="73" name="Right Brace 72">
            <a:extLst>
              <a:ext uri="{FF2B5EF4-FFF2-40B4-BE49-F238E27FC236}">
                <a16:creationId xmlns:a16="http://schemas.microsoft.com/office/drawing/2014/main" id="{4FDD8E78-0E5E-4FCE-9701-0722674A4070}"/>
              </a:ext>
            </a:extLst>
          </p:cNvPr>
          <p:cNvSpPr/>
          <p:nvPr/>
        </p:nvSpPr>
        <p:spPr bwMode="auto">
          <a:xfrm rot="16200000">
            <a:off x="1409653" y="1926690"/>
            <a:ext cx="381000" cy="609600"/>
          </a:xfrm>
          <a:prstGeom prst="rightBrace">
            <a:avLst/>
          </a:prstGeom>
          <a:noFill/>
          <a:ln w="12700"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Tree>
    <p:extLst>
      <p:ext uri="{BB962C8B-B14F-4D97-AF65-F5344CB8AC3E}">
        <p14:creationId xmlns:p14="http://schemas.microsoft.com/office/powerpoint/2010/main" val="1691335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6E223-5EAD-4382-9C66-DFC2E56FDC37}"/>
              </a:ext>
            </a:extLst>
          </p:cNvPr>
          <p:cNvSpPr>
            <a:spLocks noGrp="1"/>
          </p:cNvSpPr>
          <p:nvPr>
            <p:ph type="title"/>
          </p:nvPr>
        </p:nvSpPr>
        <p:spPr/>
        <p:txBody>
          <a:bodyPr/>
          <a:lstStyle/>
          <a:p>
            <a:r>
              <a:rPr lang="en-US" dirty="0"/>
              <a:t>Synthetic Example – Pumping Test</a:t>
            </a:r>
          </a:p>
        </p:txBody>
      </p:sp>
      <p:pic>
        <p:nvPicPr>
          <p:cNvPr id="4" name="Picture 3">
            <a:extLst>
              <a:ext uri="{FF2B5EF4-FFF2-40B4-BE49-F238E27FC236}">
                <a16:creationId xmlns:a16="http://schemas.microsoft.com/office/drawing/2014/main" id="{A33736F5-65B1-411C-AD9E-C776CB7BC3FB}"/>
              </a:ext>
            </a:extLst>
          </p:cNvPr>
          <p:cNvPicPr>
            <a:picLocks noChangeAspect="1"/>
          </p:cNvPicPr>
          <p:nvPr/>
        </p:nvPicPr>
        <p:blipFill>
          <a:blip r:embed="rId3"/>
          <a:stretch>
            <a:fillRect/>
          </a:stretch>
        </p:blipFill>
        <p:spPr>
          <a:xfrm>
            <a:off x="290408" y="4345451"/>
            <a:ext cx="2549595" cy="2226469"/>
          </a:xfrm>
          <a:prstGeom prst="rect">
            <a:avLst/>
          </a:prstGeom>
        </p:spPr>
      </p:pic>
      <p:sp>
        <p:nvSpPr>
          <p:cNvPr id="5" name="Oval 4">
            <a:extLst>
              <a:ext uri="{FF2B5EF4-FFF2-40B4-BE49-F238E27FC236}">
                <a16:creationId xmlns:a16="http://schemas.microsoft.com/office/drawing/2014/main" id="{FEB57999-4BF8-481F-9DF2-AD4BEA94AE1F}"/>
              </a:ext>
            </a:extLst>
          </p:cNvPr>
          <p:cNvSpPr/>
          <p:nvPr/>
        </p:nvSpPr>
        <p:spPr>
          <a:xfrm>
            <a:off x="1470174" y="5367701"/>
            <a:ext cx="190062" cy="181966"/>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D5E4792-6348-4DB7-B5B2-16D442B0D020}"/>
              </a:ext>
            </a:extLst>
          </p:cNvPr>
          <p:cNvPicPr>
            <a:picLocks noChangeAspect="1"/>
          </p:cNvPicPr>
          <p:nvPr/>
        </p:nvPicPr>
        <p:blipFill>
          <a:blip r:embed="rId4"/>
          <a:stretch>
            <a:fillRect/>
          </a:stretch>
        </p:blipFill>
        <p:spPr>
          <a:xfrm>
            <a:off x="2890952" y="4345450"/>
            <a:ext cx="2671647" cy="2226469"/>
          </a:xfrm>
          <a:prstGeom prst="rect">
            <a:avLst/>
          </a:prstGeom>
        </p:spPr>
      </p:pic>
      <p:sp>
        <p:nvSpPr>
          <p:cNvPr id="7" name="TextBox 6">
            <a:extLst>
              <a:ext uri="{FF2B5EF4-FFF2-40B4-BE49-F238E27FC236}">
                <a16:creationId xmlns:a16="http://schemas.microsoft.com/office/drawing/2014/main" id="{FD5B456E-3A5F-47CD-8151-2368ED8529F8}"/>
              </a:ext>
            </a:extLst>
          </p:cNvPr>
          <p:cNvSpPr txBox="1"/>
          <p:nvPr/>
        </p:nvSpPr>
        <p:spPr>
          <a:xfrm>
            <a:off x="419100" y="3945340"/>
            <a:ext cx="2743200" cy="400110"/>
          </a:xfrm>
          <a:prstGeom prst="rect">
            <a:avLst/>
          </a:prstGeom>
          <a:noFill/>
        </p:spPr>
        <p:txBody>
          <a:bodyPr wrap="square" rtlCol="0">
            <a:spAutoFit/>
          </a:bodyPr>
          <a:lstStyle/>
          <a:p>
            <a:r>
              <a:rPr lang="en-US" sz="2000" dirty="0">
                <a:solidFill>
                  <a:schemeClr val="bg1">
                    <a:lumMod val="95000"/>
                  </a:schemeClr>
                </a:solidFill>
              </a:rPr>
              <a:t>Observation Wells</a:t>
            </a:r>
          </a:p>
        </p:txBody>
      </p:sp>
      <p:sp>
        <p:nvSpPr>
          <p:cNvPr id="8" name="TextBox 7">
            <a:extLst>
              <a:ext uri="{FF2B5EF4-FFF2-40B4-BE49-F238E27FC236}">
                <a16:creationId xmlns:a16="http://schemas.microsoft.com/office/drawing/2014/main" id="{F89C780E-800A-4865-B1FC-DD3D26AF2DAA}"/>
              </a:ext>
            </a:extLst>
          </p:cNvPr>
          <p:cNvSpPr txBox="1"/>
          <p:nvPr/>
        </p:nvSpPr>
        <p:spPr>
          <a:xfrm>
            <a:off x="1066800" y="5732834"/>
            <a:ext cx="1447800" cy="246221"/>
          </a:xfrm>
          <a:prstGeom prst="rect">
            <a:avLst/>
          </a:prstGeom>
          <a:noFill/>
        </p:spPr>
        <p:txBody>
          <a:bodyPr wrap="square" rtlCol="0">
            <a:spAutoFit/>
          </a:bodyPr>
          <a:lstStyle/>
          <a:p>
            <a:r>
              <a:rPr lang="en-US" sz="1000" dirty="0"/>
              <a:t>Pumping Well</a:t>
            </a:r>
          </a:p>
        </p:txBody>
      </p:sp>
      <p:cxnSp>
        <p:nvCxnSpPr>
          <p:cNvPr id="10" name="Straight Arrow Connector 9">
            <a:extLst>
              <a:ext uri="{FF2B5EF4-FFF2-40B4-BE49-F238E27FC236}">
                <a16:creationId xmlns:a16="http://schemas.microsoft.com/office/drawing/2014/main" id="{7CD7D053-891E-4C54-AC43-A690A8A72DA6}"/>
              </a:ext>
            </a:extLst>
          </p:cNvPr>
          <p:cNvCxnSpPr>
            <a:cxnSpLocks/>
          </p:cNvCxnSpPr>
          <p:nvPr/>
        </p:nvCxnSpPr>
        <p:spPr bwMode="auto">
          <a:xfrm flipV="1">
            <a:off x="1295400" y="5552370"/>
            <a:ext cx="108054" cy="160773"/>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1" name="TextBox 10">
            <a:extLst>
              <a:ext uri="{FF2B5EF4-FFF2-40B4-BE49-F238E27FC236}">
                <a16:creationId xmlns:a16="http://schemas.microsoft.com/office/drawing/2014/main" id="{A01F069D-07DB-400A-856B-8AF5DBD47278}"/>
              </a:ext>
            </a:extLst>
          </p:cNvPr>
          <p:cNvSpPr txBox="1"/>
          <p:nvPr/>
        </p:nvSpPr>
        <p:spPr>
          <a:xfrm>
            <a:off x="190500" y="1175674"/>
            <a:ext cx="3390900" cy="400110"/>
          </a:xfrm>
          <a:prstGeom prst="rect">
            <a:avLst/>
          </a:prstGeom>
          <a:noFill/>
        </p:spPr>
        <p:txBody>
          <a:bodyPr wrap="square" rtlCol="0">
            <a:spAutoFit/>
          </a:bodyPr>
          <a:lstStyle/>
          <a:p>
            <a:r>
              <a:rPr lang="en-US" sz="2000" u="sng" dirty="0">
                <a:solidFill>
                  <a:schemeClr val="bg1">
                    <a:lumMod val="95000"/>
                  </a:schemeClr>
                </a:solidFill>
              </a:rPr>
              <a:t>Synthetic Model Settings</a:t>
            </a:r>
          </a:p>
        </p:txBody>
      </p:sp>
      <p:sp>
        <p:nvSpPr>
          <p:cNvPr id="12" name="TextBox 11">
            <a:extLst>
              <a:ext uri="{FF2B5EF4-FFF2-40B4-BE49-F238E27FC236}">
                <a16:creationId xmlns:a16="http://schemas.microsoft.com/office/drawing/2014/main" id="{0B5DF745-6D19-4AD3-8D11-3223E86AD295}"/>
              </a:ext>
            </a:extLst>
          </p:cNvPr>
          <p:cNvSpPr txBox="1"/>
          <p:nvPr/>
        </p:nvSpPr>
        <p:spPr>
          <a:xfrm>
            <a:off x="3048000" y="3977448"/>
            <a:ext cx="2743200" cy="400110"/>
          </a:xfrm>
          <a:prstGeom prst="rect">
            <a:avLst/>
          </a:prstGeom>
          <a:noFill/>
        </p:spPr>
        <p:txBody>
          <a:bodyPr wrap="square" rtlCol="0">
            <a:spAutoFit/>
          </a:bodyPr>
          <a:lstStyle/>
          <a:p>
            <a:r>
              <a:rPr lang="en-US" sz="2000" dirty="0">
                <a:solidFill>
                  <a:schemeClr val="bg1">
                    <a:lumMod val="95000"/>
                  </a:schemeClr>
                </a:solidFill>
              </a:rPr>
              <a:t>Boundary Conditions</a:t>
            </a:r>
          </a:p>
        </p:txBody>
      </p:sp>
      <p:pic>
        <p:nvPicPr>
          <p:cNvPr id="13" name="Picture 12">
            <a:extLst>
              <a:ext uri="{FF2B5EF4-FFF2-40B4-BE49-F238E27FC236}">
                <a16:creationId xmlns:a16="http://schemas.microsoft.com/office/drawing/2014/main" id="{C9E682D1-BB89-4920-8A26-631F4A47C8E5}"/>
              </a:ext>
            </a:extLst>
          </p:cNvPr>
          <p:cNvPicPr>
            <a:picLocks noChangeAspect="1"/>
          </p:cNvPicPr>
          <p:nvPr/>
        </p:nvPicPr>
        <p:blipFill>
          <a:blip r:embed="rId5"/>
          <a:stretch>
            <a:fillRect/>
          </a:stretch>
        </p:blipFill>
        <p:spPr>
          <a:xfrm>
            <a:off x="5851717" y="4387390"/>
            <a:ext cx="2514600" cy="2204793"/>
          </a:xfrm>
          <a:prstGeom prst="rect">
            <a:avLst/>
          </a:prstGeom>
        </p:spPr>
      </p:pic>
      <p:sp>
        <p:nvSpPr>
          <p:cNvPr id="14" name="TextBox 13">
            <a:extLst>
              <a:ext uri="{FF2B5EF4-FFF2-40B4-BE49-F238E27FC236}">
                <a16:creationId xmlns:a16="http://schemas.microsoft.com/office/drawing/2014/main" id="{F393871B-CA62-4D98-A45A-BADF49B72A1E}"/>
              </a:ext>
            </a:extLst>
          </p:cNvPr>
          <p:cNvSpPr txBox="1"/>
          <p:nvPr/>
        </p:nvSpPr>
        <p:spPr>
          <a:xfrm>
            <a:off x="5814846" y="3945340"/>
            <a:ext cx="3481553" cy="400110"/>
          </a:xfrm>
          <a:prstGeom prst="rect">
            <a:avLst/>
          </a:prstGeom>
          <a:noFill/>
        </p:spPr>
        <p:txBody>
          <a:bodyPr wrap="square" rtlCol="0">
            <a:spAutoFit/>
          </a:bodyPr>
          <a:lstStyle/>
          <a:p>
            <a:r>
              <a:rPr lang="en-US" sz="2000" dirty="0">
                <a:solidFill>
                  <a:schemeClr val="bg1">
                    <a:lumMod val="95000"/>
                  </a:schemeClr>
                </a:solidFill>
              </a:rPr>
              <a:t>Actual Conductivity Field</a:t>
            </a:r>
          </a:p>
        </p:txBody>
      </p:sp>
      <p:sp>
        <p:nvSpPr>
          <p:cNvPr id="15" name="Content Placeholder 2">
            <a:extLst>
              <a:ext uri="{FF2B5EF4-FFF2-40B4-BE49-F238E27FC236}">
                <a16:creationId xmlns:a16="http://schemas.microsoft.com/office/drawing/2014/main" id="{68B24355-78FB-48AA-A7C5-F0E325A257F2}"/>
              </a:ext>
            </a:extLst>
          </p:cNvPr>
          <p:cNvSpPr>
            <a:spLocks noGrp="1"/>
          </p:cNvSpPr>
          <p:nvPr>
            <p:ph idx="1"/>
          </p:nvPr>
        </p:nvSpPr>
        <p:spPr>
          <a:xfrm>
            <a:off x="152400" y="1676400"/>
            <a:ext cx="8077200" cy="2301048"/>
          </a:xfrm>
        </p:spPr>
        <p:txBody>
          <a:bodyPr/>
          <a:lstStyle/>
          <a:p>
            <a:pPr marL="285750" indent="-285750">
              <a:buFont typeface="Arial" panose="020B0604020202020204" pitchFamily="34" charset="0"/>
              <a:buChar char="•"/>
            </a:pPr>
            <a:r>
              <a:rPr lang="en-US" sz="2400" dirty="0"/>
              <a:t>The goal is to estimate the hydraulic conductivity field at each cell.</a:t>
            </a:r>
          </a:p>
          <a:p>
            <a:pPr marL="285750" indent="-285750">
              <a:buFont typeface="Arial" panose="020B0604020202020204" pitchFamily="34" charset="0"/>
              <a:buChar char="•"/>
            </a:pPr>
            <a:r>
              <a:rPr lang="en-US" sz="2400" dirty="0"/>
              <a:t>200 random realizations for conductivity field are generated and simulated in the model. </a:t>
            </a:r>
          </a:p>
          <a:p>
            <a:pPr marL="285750" indent="-285750">
              <a:buFont typeface="Arial" panose="020B0604020202020204" pitchFamily="34" charset="0"/>
              <a:buChar char="•"/>
            </a:pPr>
            <a:r>
              <a:rPr lang="en-US" sz="2400" dirty="0"/>
              <a:t>Total number of unknown parameters is 2500.</a:t>
            </a:r>
          </a:p>
          <a:p>
            <a:endParaRPr lang="en-US" sz="2400" dirty="0"/>
          </a:p>
        </p:txBody>
      </p:sp>
      <p:sp>
        <p:nvSpPr>
          <p:cNvPr id="16" name="TextBox 15">
            <a:extLst>
              <a:ext uri="{FF2B5EF4-FFF2-40B4-BE49-F238E27FC236}">
                <a16:creationId xmlns:a16="http://schemas.microsoft.com/office/drawing/2014/main" id="{DC069030-47CD-498D-8D74-150A92CD5212}"/>
              </a:ext>
            </a:extLst>
          </p:cNvPr>
          <p:cNvSpPr txBox="1"/>
          <p:nvPr/>
        </p:nvSpPr>
        <p:spPr>
          <a:xfrm rot="16200000">
            <a:off x="7821231" y="5366675"/>
            <a:ext cx="1513701" cy="246221"/>
          </a:xfrm>
          <a:prstGeom prst="rect">
            <a:avLst/>
          </a:prstGeom>
          <a:noFill/>
        </p:spPr>
        <p:txBody>
          <a:bodyPr wrap="square" rtlCol="0">
            <a:spAutoFit/>
          </a:bodyPr>
          <a:lstStyle/>
          <a:p>
            <a:pPr algn="ctr"/>
            <a:r>
              <a:rPr lang="en-US" sz="1000" dirty="0">
                <a:solidFill>
                  <a:schemeClr val="bg1"/>
                </a:solidFill>
              </a:rPr>
              <a:t>Log(m/day)</a:t>
            </a:r>
          </a:p>
        </p:txBody>
      </p:sp>
    </p:spTree>
    <p:extLst>
      <p:ext uri="{BB962C8B-B14F-4D97-AF65-F5344CB8AC3E}">
        <p14:creationId xmlns:p14="http://schemas.microsoft.com/office/powerpoint/2010/main" val="2575309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2577B250-6FDC-42F3-852C-F8FF4CA5433E}"/>
              </a:ext>
            </a:extLst>
          </p:cNvPr>
          <p:cNvPicPr>
            <a:picLocks noChangeAspect="1"/>
          </p:cNvPicPr>
          <p:nvPr/>
        </p:nvPicPr>
        <p:blipFill>
          <a:blip r:embed="rId2"/>
          <a:stretch>
            <a:fillRect/>
          </a:stretch>
        </p:blipFill>
        <p:spPr>
          <a:xfrm>
            <a:off x="-25854" y="4186821"/>
            <a:ext cx="5734050" cy="2447925"/>
          </a:xfrm>
          <a:prstGeom prst="rect">
            <a:avLst/>
          </a:prstGeom>
        </p:spPr>
      </p:pic>
      <p:pic>
        <p:nvPicPr>
          <p:cNvPr id="12" name="Picture 11">
            <a:extLst>
              <a:ext uri="{FF2B5EF4-FFF2-40B4-BE49-F238E27FC236}">
                <a16:creationId xmlns:a16="http://schemas.microsoft.com/office/drawing/2014/main" id="{23C5CCDD-109B-46B4-BE31-6BFD81F05435}"/>
              </a:ext>
            </a:extLst>
          </p:cNvPr>
          <p:cNvPicPr>
            <a:picLocks noChangeAspect="1"/>
          </p:cNvPicPr>
          <p:nvPr/>
        </p:nvPicPr>
        <p:blipFill>
          <a:blip r:embed="rId3"/>
          <a:stretch>
            <a:fillRect/>
          </a:stretch>
        </p:blipFill>
        <p:spPr>
          <a:xfrm>
            <a:off x="13173" y="1447216"/>
            <a:ext cx="5391495" cy="2658306"/>
          </a:xfrm>
          <a:prstGeom prst="rect">
            <a:avLst/>
          </a:prstGeom>
        </p:spPr>
      </p:pic>
      <p:sp>
        <p:nvSpPr>
          <p:cNvPr id="2" name="Title 1">
            <a:extLst>
              <a:ext uri="{FF2B5EF4-FFF2-40B4-BE49-F238E27FC236}">
                <a16:creationId xmlns:a16="http://schemas.microsoft.com/office/drawing/2014/main" id="{4B29F83F-0E30-4A12-8817-FFBD15C44848}"/>
              </a:ext>
            </a:extLst>
          </p:cNvPr>
          <p:cNvSpPr>
            <a:spLocks noGrp="1"/>
          </p:cNvSpPr>
          <p:nvPr>
            <p:ph type="title"/>
          </p:nvPr>
        </p:nvSpPr>
        <p:spPr/>
        <p:txBody>
          <a:bodyPr/>
          <a:lstStyle/>
          <a:p>
            <a:r>
              <a:rPr lang="en-US" dirty="0"/>
              <a:t>Calibration Results</a:t>
            </a:r>
          </a:p>
        </p:txBody>
      </p:sp>
      <p:pic>
        <p:nvPicPr>
          <p:cNvPr id="4" name="Picture 3">
            <a:extLst>
              <a:ext uri="{FF2B5EF4-FFF2-40B4-BE49-F238E27FC236}">
                <a16:creationId xmlns:a16="http://schemas.microsoft.com/office/drawing/2014/main" id="{026BF643-DE16-464A-91E9-857A6EBE5317}"/>
              </a:ext>
            </a:extLst>
          </p:cNvPr>
          <p:cNvPicPr>
            <a:picLocks noChangeAspect="1"/>
          </p:cNvPicPr>
          <p:nvPr/>
        </p:nvPicPr>
        <p:blipFill>
          <a:blip r:embed="rId4"/>
          <a:stretch>
            <a:fillRect/>
          </a:stretch>
        </p:blipFill>
        <p:spPr>
          <a:xfrm>
            <a:off x="5791200" y="1219200"/>
            <a:ext cx="2895600" cy="2538853"/>
          </a:xfrm>
          <a:prstGeom prst="rect">
            <a:avLst/>
          </a:prstGeom>
        </p:spPr>
      </p:pic>
      <p:sp>
        <p:nvSpPr>
          <p:cNvPr id="5" name="TextBox 4">
            <a:extLst>
              <a:ext uri="{FF2B5EF4-FFF2-40B4-BE49-F238E27FC236}">
                <a16:creationId xmlns:a16="http://schemas.microsoft.com/office/drawing/2014/main" id="{FED06DEF-BC7D-4E25-921C-79C0C073E822}"/>
              </a:ext>
            </a:extLst>
          </p:cNvPr>
          <p:cNvSpPr txBox="1"/>
          <p:nvPr/>
        </p:nvSpPr>
        <p:spPr>
          <a:xfrm>
            <a:off x="6400800" y="914400"/>
            <a:ext cx="2028825" cy="261610"/>
          </a:xfrm>
          <a:prstGeom prst="rect">
            <a:avLst/>
          </a:prstGeom>
          <a:noFill/>
        </p:spPr>
        <p:txBody>
          <a:bodyPr wrap="square" rtlCol="0">
            <a:spAutoFit/>
          </a:bodyPr>
          <a:lstStyle/>
          <a:p>
            <a:r>
              <a:rPr lang="en-US" sz="1100" b="1" dirty="0">
                <a:solidFill>
                  <a:schemeClr val="bg1">
                    <a:lumMod val="95000"/>
                  </a:schemeClr>
                </a:solidFill>
              </a:rPr>
              <a:t>Actual K Field</a:t>
            </a:r>
          </a:p>
        </p:txBody>
      </p:sp>
      <p:pic>
        <p:nvPicPr>
          <p:cNvPr id="7" name="Picture 6">
            <a:extLst>
              <a:ext uri="{FF2B5EF4-FFF2-40B4-BE49-F238E27FC236}">
                <a16:creationId xmlns:a16="http://schemas.microsoft.com/office/drawing/2014/main" id="{1D31B3F5-E091-4586-B620-C0973F55AA9A}"/>
              </a:ext>
            </a:extLst>
          </p:cNvPr>
          <p:cNvPicPr>
            <a:picLocks noChangeAspect="1"/>
          </p:cNvPicPr>
          <p:nvPr/>
        </p:nvPicPr>
        <p:blipFill>
          <a:blip r:embed="rId5"/>
          <a:stretch>
            <a:fillRect/>
          </a:stretch>
        </p:blipFill>
        <p:spPr>
          <a:xfrm>
            <a:off x="6110748" y="3801243"/>
            <a:ext cx="2608928" cy="2721273"/>
          </a:xfrm>
          <a:prstGeom prst="rect">
            <a:avLst/>
          </a:prstGeom>
        </p:spPr>
      </p:pic>
      <p:sp>
        <p:nvSpPr>
          <p:cNvPr id="8" name="TextBox 7">
            <a:extLst>
              <a:ext uri="{FF2B5EF4-FFF2-40B4-BE49-F238E27FC236}">
                <a16:creationId xmlns:a16="http://schemas.microsoft.com/office/drawing/2014/main" id="{C63FA4C8-9E8F-4088-BFAF-132AFBEB6DEC}"/>
              </a:ext>
            </a:extLst>
          </p:cNvPr>
          <p:cNvSpPr txBox="1"/>
          <p:nvPr/>
        </p:nvSpPr>
        <p:spPr>
          <a:xfrm>
            <a:off x="680217" y="1143298"/>
            <a:ext cx="2028825" cy="430887"/>
          </a:xfrm>
          <a:prstGeom prst="rect">
            <a:avLst/>
          </a:prstGeom>
          <a:noFill/>
        </p:spPr>
        <p:txBody>
          <a:bodyPr wrap="square" rtlCol="0">
            <a:spAutoFit/>
          </a:bodyPr>
          <a:lstStyle/>
          <a:p>
            <a:r>
              <a:rPr lang="en-US" sz="1100" b="1" dirty="0">
                <a:solidFill>
                  <a:schemeClr val="bg1">
                    <a:lumMod val="95000"/>
                  </a:schemeClr>
                </a:solidFill>
              </a:rPr>
              <a:t>Ensemble Mean</a:t>
            </a:r>
          </a:p>
          <a:p>
            <a:endParaRPr lang="en-US" sz="1100" b="1" dirty="0">
              <a:solidFill>
                <a:schemeClr val="bg1">
                  <a:lumMod val="95000"/>
                </a:schemeClr>
              </a:solidFill>
            </a:endParaRPr>
          </a:p>
        </p:txBody>
      </p:sp>
      <p:sp>
        <p:nvSpPr>
          <p:cNvPr id="9" name="TextBox 8">
            <a:extLst>
              <a:ext uri="{FF2B5EF4-FFF2-40B4-BE49-F238E27FC236}">
                <a16:creationId xmlns:a16="http://schemas.microsoft.com/office/drawing/2014/main" id="{D86CBE7E-8C5D-4F1C-8B8D-A2B0DBA5BC5C}"/>
              </a:ext>
            </a:extLst>
          </p:cNvPr>
          <p:cNvSpPr txBox="1"/>
          <p:nvPr/>
        </p:nvSpPr>
        <p:spPr>
          <a:xfrm>
            <a:off x="2743201" y="1016329"/>
            <a:ext cx="2143395" cy="430887"/>
          </a:xfrm>
          <a:prstGeom prst="rect">
            <a:avLst/>
          </a:prstGeom>
          <a:noFill/>
        </p:spPr>
        <p:txBody>
          <a:bodyPr wrap="square" rtlCol="0">
            <a:spAutoFit/>
          </a:bodyPr>
          <a:lstStyle/>
          <a:p>
            <a:pPr algn="ctr" eaLnBrk="1" fontAlgn="auto" hangingPunct="1">
              <a:spcBef>
                <a:spcPts val="0"/>
              </a:spcBef>
              <a:spcAft>
                <a:spcPts val="0"/>
              </a:spcAft>
            </a:pPr>
            <a:r>
              <a:rPr lang="en-US" sz="1100" b="1" dirty="0">
                <a:solidFill>
                  <a:schemeClr val="bg1">
                    <a:lumMod val="95000"/>
                  </a:schemeClr>
                </a:solidFill>
                <a:latin typeface="Calibri" panose="020F0502020204030204"/>
                <a:ea typeface="+mn-ea"/>
              </a:rPr>
              <a:t>Ensemble STD</a:t>
            </a:r>
          </a:p>
          <a:p>
            <a:pPr algn="ctr" eaLnBrk="1" fontAlgn="auto" hangingPunct="1">
              <a:spcBef>
                <a:spcPts val="0"/>
              </a:spcBef>
              <a:spcAft>
                <a:spcPts val="0"/>
              </a:spcAft>
            </a:pPr>
            <a:r>
              <a:rPr lang="en-US" sz="1100" b="1" dirty="0">
                <a:solidFill>
                  <a:schemeClr val="bg1">
                    <a:lumMod val="95000"/>
                  </a:schemeClr>
                </a:solidFill>
                <a:latin typeface="Calibri" panose="020F0502020204030204"/>
                <a:ea typeface="+mn-ea"/>
              </a:rPr>
              <a:t>(Estimation Uncertainty)</a:t>
            </a:r>
          </a:p>
        </p:txBody>
      </p:sp>
      <p:sp>
        <p:nvSpPr>
          <p:cNvPr id="10" name="TextBox 9">
            <a:extLst>
              <a:ext uri="{FF2B5EF4-FFF2-40B4-BE49-F238E27FC236}">
                <a16:creationId xmlns:a16="http://schemas.microsoft.com/office/drawing/2014/main" id="{816F1D65-3972-4BA1-A681-FCBDCFDCC5D5}"/>
              </a:ext>
            </a:extLst>
          </p:cNvPr>
          <p:cNvSpPr txBox="1"/>
          <p:nvPr/>
        </p:nvSpPr>
        <p:spPr>
          <a:xfrm>
            <a:off x="6934200" y="6453822"/>
            <a:ext cx="2028825" cy="430887"/>
          </a:xfrm>
          <a:prstGeom prst="rect">
            <a:avLst/>
          </a:prstGeom>
          <a:noFill/>
        </p:spPr>
        <p:txBody>
          <a:bodyPr wrap="square" rtlCol="0">
            <a:spAutoFit/>
          </a:bodyPr>
          <a:lstStyle/>
          <a:p>
            <a:r>
              <a:rPr lang="en-US" sz="1100" b="1" dirty="0">
                <a:solidFill>
                  <a:schemeClr val="bg1">
                    <a:lumMod val="95000"/>
                  </a:schemeClr>
                </a:solidFill>
              </a:rPr>
              <a:t>Actual K Field</a:t>
            </a:r>
          </a:p>
          <a:p>
            <a:endParaRPr lang="en-US" sz="1100" b="1" dirty="0">
              <a:solidFill>
                <a:schemeClr val="bg1">
                  <a:lumMod val="95000"/>
                </a:schemeClr>
              </a:solidFill>
            </a:endParaRPr>
          </a:p>
        </p:txBody>
      </p:sp>
      <p:sp>
        <p:nvSpPr>
          <p:cNvPr id="11" name="TextBox 10">
            <a:extLst>
              <a:ext uri="{FF2B5EF4-FFF2-40B4-BE49-F238E27FC236}">
                <a16:creationId xmlns:a16="http://schemas.microsoft.com/office/drawing/2014/main" id="{D038A11C-CFA8-49C6-A870-874B7E5E93C6}"/>
              </a:ext>
            </a:extLst>
          </p:cNvPr>
          <p:cNvSpPr txBox="1"/>
          <p:nvPr/>
        </p:nvSpPr>
        <p:spPr>
          <a:xfrm rot="16200000">
            <a:off x="4767349" y="4846007"/>
            <a:ext cx="2028825" cy="261610"/>
          </a:xfrm>
          <a:prstGeom prst="rect">
            <a:avLst/>
          </a:prstGeom>
          <a:noFill/>
        </p:spPr>
        <p:txBody>
          <a:bodyPr wrap="square" rtlCol="0">
            <a:spAutoFit/>
          </a:bodyPr>
          <a:lstStyle/>
          <a:p>
            <a:r>
              <a:rPr lang="en-US" sz="1100" b="1" dirty="0">
                <a:solidFill>
                  <a:schemeClr val="bg1">
                    <a:lumMod val="95000"/>
                  </a:schemeClr>
                </a:solidFill>
              </a:rPr>
              <a:t>Calibrated  K Field</a:t>
            </a:r>
          </a:p>
        </p:txBody>
      </p:sp>
      <p:sp>
        <p:nvSpPr>
          <p:cNvPr id="13" name="TextBox 12">
            <a:extLst>
              <a:ext uri="{FF2B5EF4-FFF2-40B4-BE49-F238E27FC236}">
                <a16:creationId xmlns:a16="http://schemas.microsoft.com/office/drawing/2014/main" id="{F23F9998-814D-4A15-94D7-8FC64E461C23}"/>
              </a:ext>
            </a:extLst>
          </p:cNvPr>
          <p:cNvSpPr txBox="1"/>
          <p:nvPr/>
        </p:nvSpPr>
        <p:spPr>
          <a:xfrm>
            <a:off x="1859618" y="1428431"/>
            <a:ext cx="1600200" cy="276999"/>
          </a:xfrm>
          <a:prstGeom prst="rect">
            <a:avLst/>
          </a:prstGeom>
          <a:solidFill>
            <a:schemeClr val="tx1"/>
          </a:solidFill>
        </p:spPr>
        <p:txBody>
          <a:bodyPr wrap="square" rtlCol="0">
            <a:spAutoFit/>
          </a:bodyPr>
          <a:lstStyle/>
          <a:p>
            <a:r>
              <a:rPr lang="en-US" sz="1200" b="1" dirty="0">
                <a:solidFill>
                  <a:schemeClr val="bg1">
                    <a:lumMod val="95000"/>
                  </a:schemeClr>
                </a:solidFill>
              </a:rPr>
              <a:t>Before Calibration</a:t>
            </a:r>
          </a:p>
        </p:txBody>
      </p:sp>
      <p:sp>
        <p:nvSpPr>
          <p:cNvPr id="15" name="TextBox 14">
            <a:extLst>
              <a:ext uri="{FF2B5EF4-FFF2-40B4-BE49-F238E27FC236}">
                <a16:creationId xmlns:a16="http://schemas.microsoft.com/office/drawing/2014/main" id="{7B4F0106-3877-457E-B77A-FF5F73C596CF}"/>
              </a:ext>
            </a:extLst>
          </p:cNvPr>
          <p:cNvSpPr txBox="1"/>
          <p:nvPr/>
        </p:nvSpPr>
        <p:spPr>
          <a:xfrm>
            <a:off x="1870729" y="4100053"/>
            <a:ext cx="1600200" cy="276999"/>
          </a:xfrm>
          <a:prstGeom prst="rect">
            <a:avLst/>
          </a:prstGeom>
          <a:solidFill>
            <a:schemeClr val="tx1"/>
          </a:solidFill>
        </p:spPr>
        <p:txBody>
          <a:bodyPr wrap="square" rtlCol="0">
            <a:spAutoFit/>
          </a:bodyPr>
          <a:lstStyle/>
          <a:p>
            <a:r>
              <a:rPr lang="en-US" sz="1200" b="1" dirty="0">
                <a:solidFill>
                  <a:schemeClr val="bg1">
                    <a:lumMod val="95000"/>
                  </a:schemeClr>
                </a:solidFill>
              </a:rPr>
              <a:t>After Calibration</a:t>
            </a:r>
          </a:p>
        </p:txBody>
      </p:sp>
      <p:sp>
        <p:nvSpPr>
          <p:cNvPr id="16" name="TextBox 15">
            <a:extLst>
              <a:ext uri="{FF2B5EF4-FFF2-40B4-BE49-F238E27FC236}">
                <a16:creationId xmlns:a16="http://schemas.microsoft.com/office/drawing/2014/main" id="{A5C897B2-34C2-479B-9753-476F81A39801}"/>
              </a:ext>
            </a:extLst>
          </p:cNvPr>
          <p:cNvSpPr txBox="1"/>
          <p:nvPr/>
        </p:nvSpPr>
        <p:spPr>
          <a:xfrm rot="16200000">
            <a:off x="8085936" y="2232506"/>
            <a:ext cx="1513701" cy="246221"/>
          </a:xfrm>
          <a:prstGeom prst="rect">
            <a:avLst/>
          </a:prstGeom>
          <a:noFill/>
        </p:spPr>
        <p:txBody>
          <a:bodyPr wrap="square" rtlCol="0">
            <a:spAutoFit/>
          </a:bodyPr>
          <a:lstStyle/>
          <a:p>
            <a:pPr algn="ctr"/>
            <a:r>
              <a:rPr lang="en-US" sz="1000" dirty="0">
                <a:solidFill>
                  <a:schemeClr val="bg1"/>
                </a:solidFill>
              </a:rPr>
              <a:t>Log(m/day)</a:t>
            </a:r>
          </a:p>
        </p:txBody>
      </p:sp>
      <p:sp>
        <p:nvSpPr>
          <p:cNvPr id="17" name="TextBox 16">
            <a:extLst>
              <a:ext uri="{FF2B5EF4-FFF2-40B4-BE49-F238E27FC236}">
                <a16:creationId xmlns:a16="http://schemas.microsoft.com/office/drawing/2014/main" id="{798815B8-D89A-4555-A3E3-1D6FB2EF8814}"/>
              </a:ext>
            </a:extLst>
          </p:cNvPr>
          <p:cNvSpPr txBox="1"/>
          <p:nvPr/>
        </p:nvSpPr>
        <p:spPr>
          <a:xfrm>
            <a:off x="6658361" y="6611779"/>
            <a:ext cx="1513701" cy="246221"/>
          </a:xfrm>
          <a:prstGeom prst="rect">
            <a:avLst/>
          </a:prstGeom>
          <a:noFill/>
        </p:spPr>
        <p:txBody>
          <a:bodyPr wrap="square" rtlCol="0">
            <a:spAutoFit/>
          </a:bodyPr>
          <a:lstStyle/>
          <a:p>
            <a:pPr algn="ctr"/>
            <a:r>
              <a:rPr lang="en-US" sz="1000" dirty="0">
                <a:solidFill>
                  <a:schemeClr val="bg1"/>
                </a:solidFill>
              </a:rPr>
              <a:t>Log(m/day)</a:t>
            </a:r>
          </a:p>
        </p:txBody>
      </p:sp>
      <p:sp>
        <p:nvSpPr>
          <p:cNvPr id="18" name="TextBox 17">
            <a:extLst>
              <a:ext uri="{FF2B5EF4-FFF2-40B4-BE49-F238E27FC236}">
                <a16:creationId xmlns:a16="http://schemas.microsoft.com/office/drawing/2014/main" id="{C2A7B810-EBB6-419C-BF10-4F8994932F1A}"/>
              </a:ext>
            </a:extLst>
          </p:cNvPr>
          <p:cNvSpPr txBox="1"/>
          <p:nvPr/>
        </p:nvSpPr>
        <p:spPr>
          <a:xfrm rot="16200000">
            <a:off x="5131696" y="5205740"/>
            <a:ext cx="1513701" cy="246221"/>
          </a:xfrm>
          <a:prstGeom prst="rect">
            <a:avLst/>
          </a:prstGeom>
          <a:noFill/>
        </p:spPr>
        <p:txBody>
          <a:bodyPr wrap="square" rtlCol="0">
            <a:spAutoFit/>
          </a:bodyPr>
          <a:lstStyle/>
          <a:p>
            <a:pPr algn="ctr"/>
            <a:r>
              <a:rPr lang="en-US" sz="1000" dirty="0">
                <a:solidFill>
                  <a:schemeClr val="bg1"/>
                </a:solidFill>
              </a:rPr>
              <a:t>Log(m/day)</a:t>
            </a:r>
          </a:p>
        </p:txBody>
      </p:sp>
    </p:spTree>
    <p:extLst>
      <p:ext uri="{BB962C8B-B14F-4D97-AF65-F5344CB8AC3E}">
        <p14:creationId xmlns:p14="http://schemas.microsoft.com/office/powerpoint/2010/main" val="1492807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B7413-C262-4F6C-858E-FA9F535740F4}"/>
              </a:ext>
            </a:extLst>
          </p:cNvPr>
          <p:cNvSpPr>
            <a:spLocks noGrp="1"/>
          </p:cNvSpPr>
          <p:nvPr>
            <p:ph type="title"/>
          </p:nvPr>
        </p:nvSpPr>
        <p:spPr>
          <a:xfrm>
            <a:off x="305168" y="229669"/>
            <a:ext cx="8305800" cy="1143000"/>
          </a:xfrm>
        </p:spPr>
        <p:txBody>
          <a:bodyPr/>
          <a:lstStyle/>
          <a:p>
            <a:r>
              <a:rPr lang="en-US" dirty="0"/>
              <a:t>Calibration of Yucaipa Integrated Hydrologic Model</a:t>
            </a:r>
            <a:br>
              <a:rPr lang="en-US" dirty="0"/>
            </a:br>
            <a:endParaRPr lang="en-US" dirty="0"/>
          </a:p>
        </p:txBody>
      </p:sp>
      <p:pic>
        <p:nvPicPr>
          <p:cNvPr id="4" name="Picture 3">
            <a:extLst>
              <a:ext uri="{FF2B5EF4-FFF2-40B4-BE49-F238E27FC236}">
                <a16:creationId xmlns:a16="http://schemas.microsoft.com/office/drawing/2014/main" id="{4A930F70-8F05-439E-B6EB-34DA3C6055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8044" y="1634681"/>
            <a:ext cx="3733800" cy="4822096"/>
          </a:xfrm>
          <a:prstGeom prst="rect">
            <a:avLst/>
          </a:prstGeom>
        </p:spPr>
      </p:pic>
      <p:pic>
        <p:nvPicPr>
          <p:cNvPr id="5" name="Picture 4">
            <a:extLst>
              <a:ext uri="{FF2B5EF4-FFF2-40B4-BE49-F238E27FC236}">
                <a16:creationId xmlns:a16="http://schemas.microsoft.com/office/drawing/2014/main" id="{15F8019E-D816-44BE-89BA-5AD63BF41A31}"/>
              </a:ext>
            </a:extLst>
          </p:cNvPr>
          <p:cNvPicPr>
            <a:picLocks noChangeAspect="1"/>
          </p:cNvPicPr>
          <p:nvPr/>
        </p:nvPicPr>
        <p:blipFill>
          <a:blip r:embed="rId3"/>
          <a:stretch>
            <a:fillRect/>
          </a:stretch>
        </p:blipFill>
        <p:spPr>
          <a:xfrm>
            <a:off x="305168" y="1905053"/>
            <a:ext cx="3932410" cy="2242113"/>
          </a:xfrm>
          <a:prstGeom prst="rect">
            <a:avLst/>
          </a:prstGeom>
        </p:spPr>
      </p:pic>
      <p:sp>
        <p:nvSpPr>
          <p:cNvPr id="6" name="TextBox 5">
            <a:extLst>
              <a:ext uri="{FF2B5EF4-FFF2-40B4-BE49-F238E27FC236}">
                <a16:creationId xmlns:a16="http://schemas.microsoft.com/office/drawing/2014/main" id="{AAB07787-DC23-4C6A-9EF7-69E67FEA7ECF}"/>
              </a:ext>
            </a:extLst>
          </p:cNvPr>
          <p:cNvSpPr txBox="1"/>
          <p:nvPr/>
        </p:nvSpPr>
        <p:spPr>
          <a:xfrm>
            <a:off x="1795301" y="1670312"/>
            <a:ext cx="993821" cy="276999"/>
          </a:xfrm>
          <a:prstGeom prst="rect">
            <a:avLst/>
          </a:prstGeom>
          <a:noFill/>
        </p:spPr>
        <p:txBody>
          <a:bodyPr wrap="square" rtlCol="0">
            <a:spAutoFit/>
          </a:bodyPr>
          <a:lstStyle/>
          <a:p>
            <a:r>
              <a:rPr lang="en-US" sz="1200" b="1" i="1" dirty="0">
                <a:latin typeface="Times New Roman" panose="02020603050405020304" pitchFamily="18" charset="0"/>
                <a:cs typeface="Times New Roman" panose="02020603050405020304" pitchFamily="18" charset="0"/>
              </a:rPr>
              <a:t>21.8 miles</a:t>
            </a:r>
          </a:p>
        </p:txBody>
      </p:sp>
      <p:sp>
        <p:nvSpPr>
          <p:cNvPr id="7" name="TextBox 6">
            <a:extLst>
              <a:ext uri="{FF2B5EF4-FFF2-40B4-BE49-F238E27FC236}">
                <a16:creationId xmlns:a16="http://schemas.microsoft.com/office/drawing/2014/main" id="{CE282020-152D-451D-A79B-279B94F60505}"/>
              </a:ext>
            </a:extLst>
          </p:cNvPr>
          <p:cNvSpPr txBox="1"/>
          <p:nvPr/>
        </p:nvSpPr>
        <p:spPr>
          <a:xfrm rot="16200000">
            <a:off x="3816867" y="2858750"/>
            <a:ext cx="993821" cy="276999"/>
          </a:xfrm>
          <a:prstGeom prst="rect">
            <a:avLst/>
          </a:prstGeom>
          <a:noFill/>
        </p:spPr>
        <p:txBody>
          <a:bodyPr wrap="square" rtlCol="0">
            <a:spAutoFit/>
          </a:bodyPr>
          <a:lstStyle/>
          <a:p>
            <a:r>
              <a:rPr lang="en-US" sz="1200" b="1" i="1" dirty="0">
                <a:latin typeface="Times New Roman" panose="02020603050405020304" pitchFamily="18" charset="0"/>
                <a:cs typeface="Times New Roman" panose="02020603050405020304" pitchFamily="18" charset="0"/>
              </a:rPr>
              <a:t>12.17 miles</a:t>
            </a:r>
          </a:p>
        </p:txBody>
      </p:sp>
      <p:pic>
        <p:nvPicPr>
          <p:cNvPr id="8" name="Picture 7">
            <a:extLst>
              <a:ext uri="{FF2B5EF4-FFF2-40B4-BE49-F238E27FC236}">
                <a16:creationId xmlns:a16="http://schemas.microsoft.com/office/drawing/2014/main" id="{1598A5DF-D41F-4EEF-9054-67CEC836BCF4}"/>
              </a:ext>
            </a:extLst>
          </p:cNvPr>
          <p:cNvPicPr>
            <a:picLocks noChangeAspect="1"/>
          </p:cNvPicPr>
          <p:nvPr/>
        </p:nvPicPr>
        <p:blipFill>
          <a:blip r:embed="rId4"/>
          <a:stretch>
            <a:fillRect/>
          </a:stretch>
        </p:blipFill>
        <p:spPr>
          <a:xfrm>
            <a:off x="410209" y="4507406"/>
            <a:ext cx="2855068" cy="1949371"/>
          </a:xfrm>
          <a:prstGeom prst="rect">
            <a:avLst/>
          </a:prstGeom>
        </p:spPr>
      </p:pic>
      <p:sp>
        <p:nvSpPr>
          <p:cNvPr id="9" name="Rectangle 8">
            <a:extLst>
              <a:ext uri="{FF2B5EF4-FFF2-40B4-BE49-F238E27FC236}">
                <a16:creationId xmlns:a16="http://schemas.microsoft.com/office/drawing/2014/main" id="{175DB3FC-D433-4FEA-AC4A-C188957521C3}"/>
              </a:ext>
            </a:extLst>
          </p:cNvPr>
          <p:cNvSpPr/>
          <p:nvPr/>
        </p:nvSpPr>
        <p:spPr>
          <a:xfrm>
            <a:off x="1524000" y="6489831"/>
            <a:ext cx="6629399" cy="276999"/>
          </a:xfrm>
          <a:prstGeom prst="rect">
            <a:avLst/>
          </a:prstGeom>
        </p:spPr>
        <p:txBody>
          <a:bodyPr wrap="square">
            <a:spAutoFit/>
          </a:bodyPr>
          <a:lstStyle/>
          <a:p>
            <a:r>
              <a:rPr lang="en-US" sz="1200" dirty="0">
                <a:solidFill>
                  <a:schemeClr val="bg1"/>
                </a:solidFill>
                <a:latin typeface="Verdana" panose="020B0604030504040204" pitchFamily="34" charset="0"/>
              </a:rPr>
              <a:t>"Preliminary Information-Subject to Revision. Not for Citation or Distribution."</a:t>
            </a:r>
            <a:endParaRPr lang="en-US" sz="1200" dirty="0">
              <a:solidFill>
                <a:schemeClr val="bg1"/>
              </a:solidFill>
            </a:endParaRPr>
          </a:p>
        </p:txBody>
      </p:sp>
    </p:spTree>
    <p:extLst>
      <p:ext uri="{BB962C8B-B14F-4D97-AF65-F5344CB8AC3E}">
        <p14:creationId xmlns:p14="http://schemas.microsoft.com/office/powerpoint/2010/main" val="3459260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BAFF-A555-40E8-9386-EA3BA0284949}"/>
              </a:ext>
            </a:extLst>
          </p:cNvPr>
          <p:cNvSpPr>
            <a:spLocks noGrp="1"/>
          </p:cNvSpPr>
          <p:nvPr>
            <p:ph type="title"/>
          </p:nvPr>
        </p:nvSpPr>
        <p:spPr>
          <a:xfrm>
            <a:off x="304800" y="285351"/>
            <a:ext cx="8305800" cy="1143000"/>
          </a:xfrm>
        </p:spPr>
        <p:txBody>
          <a:bodyPr/>
          <a:lstStyle/>
          <a:p>
            <a:r>
              <a:rPr lang="en-US" dirty="0"/>
              <a:t>Calibrated Hydraulic Properties Fields</a:t>
            </a:r>
            <a:br>
              <a:rPr lang="en-US" dirty="0"/>
            </a:br>
            <a:endParaRPr lang="en-US" dirty="0"/>
          </a:p>
        </p:txBody>
      </p:sp>
      <p:pic>
        <p:nvPicPr>
          <p:cNvPr id="4" name="Picture 3">
            <a:extLst>
              <a:ext uri="{FF2B5EF4-FFF2-40B4-BE49-F238E27FC236}">
                <a16:creationId xmlns:a16="http://schemas.microsoft.com/office/drawing/2014/main" id="{2925369F-8B0A-48CE-93A9-7BB62D4F801F}"/>
              </a:ext>
            </a:extLst>
          </p:cNvPr>
          <p:cNvPicPr>
            <a:picLocks noChangeAspect="1"/>
          </p:cNvPicPr>
          <p:nvPr/>
        </p:nvPicPr>
        <p:blipFill>
          <a:blip r:embed="rId2"/>
          <a:stretch>
            <a:fillRect/>
          </a:stretch>
        </p:blipFill>
        <p:spPr>
          <a:xfrm>
            <a:off x="88532" y="1341194"/>
            <a:ext cx="4564290" cy="2282145"/>
          </a:xfrm>
          <a:prstGeom prst="rect">
            <a:avLst/>
          </a:prstGeom>
        </p:spPr>
      </p:pic>
      <p:sp>
        <p:nvSpPr>
          <p:cNvPr id="8" name="Rectangle 7">
            <a:extLst>
              <a:ext uri="{FF2B5EF4-FFF2-40B4-BE49-F238E27FC236}">
                <a16:creationId xmlns:a16="http://schemas.microsoft.com/office/drawing/2014/main" id="{17A0F3ED-3CC9-4B90-B767-7A75746CCDB3}"/>
              </a:ext>
            </a:extLst>
          </p:cNvPr>
          <p:cNvSpPr/>
          <p:nvPr/>
        </p:nvSpPr>
        <p:spPr>
          <a:xfrm>
            <a:off x="2034848" y="6515416"/>
            <a:ext cx="6629399" cy="276999"/>
          </a:xfrm>
          <a:prstGeom prst="rect">
            <a:avLst/>
          </a:prstGeom>
        </p:spPr>
        <p:txBody>
          <a:bodyPr wrap="square">
            <a:spAutoFit/>
          </a:bodyPr>
          <a:lstStyle/>
          <a:p>
            <a:r>
              <a:rPr lang="en-US" sz="1200" dirty="0">
                <a:solidFill>
                  <a:schemeClr val="bg1"/>
                </a:solidFill>
                <a:latin typeface="Verdana" panose="020B0604030504040204" pitchFamily="34" charset="0"/>
              </a:rPr>
              <a:t>"Preliminary Information-Subject to Revision. Not for Citation or Distribution."</a:t>
            </a:r>
            <a:endParaRPr lang="en-US" sz="1200" dirty="0">
              <a:solidFill>
                <a:schemeClr val="bg1"/>
              </a:solidFill>
            </a:endParaRPr>
          </a:p>
        </p:txBody>
      </p:sp>
      <p:pic>
        <p:nvPicPr>
          <p:cNvPr id="9" name="Picture 8">
            <a:extLst>
              <a:ext uri="{FF2B5EF4-FFF2-40B4-BE49-F238E27FC236}">
                <a16:creationId xmlns:a16="http://schemas.microsoft.com/office/drawing/2014/main" id="{AEFCF189-3E19-4873-B16A-9CC61B93688E}"/>
              </a:ext>
            </a:extLst>
          </p:cNvPr>
          <p:cNvPicPr>
            <a:picLocks noChangeAspect="1"/>
          </p:cNvPicPr>
          <p:nvPr/>
        </p:nvPicPr>
        <p:blipFill>
          <a:blip r:embed="rId3"/>
          <a:stretch>
            <a:fillRect/>
          </a:stretch>
        </p:blipFill>
        <p:spPr>
          <a:xfrm>
            <a:off x="4786319" y="1274852"/>
            <a:ext cx="4283203" cy="2282144"/>
          </a:xfrm>
          <a:prstGeom prst="rect">
            <a:avLst/>
          </a:prstGeom>
        </p:spPr>
      </p:pic>
      <p:pic>
        <p:nvPicPr>
          <p:cNvPr id="10" name="Picture 9">
            <a:extLst>
              <a:ext uri="{FF2B5EF4-FFF2-40B4-BE49-F238E27FC236}">
                <a16:creationId xmlns:a16="http://schemas.microsoft.com/office/drawing/2014/main" id="{2C7A744B-D96B-4A69-B44D-D1B5D1A0B48D}"/>
              </a:ext>
            </a:extLst>
          </p:cNvPr>
          <p:cNvPicPr>
            <a:picLocks noChangeAspect="1"/>
          </p:cNvPicPr>
          <p:nvPr/>
        </p:nvPicPr>
        <p:blipFill>
          <a:blip r:embed="rId4"/>
          <a:stretch>
            <a:fillRect/>
          </a:stretch>
        </p:blipFill>
        <p:spPr>
          <a:xfrm>
            <a:off x="8107728" y="2853562"/>
            <a:ext cx="1113038" cy="838200"/>
          </a:xfrm>
          <a:prstGeom prst="rect">
            <a:avLst/>
          </a:prstGeom>
        </p:spPr>
      </p:pic>
      <p:pic>
        <p:nvPicPr>
          <p:cNvPr id="12" name="Picture 11">
            <a:extLst>
              <a:ext uri="{FF2B5EF4-FFF2-40B4-BE49-F238E27FC236}">
                <a16:creationId xmlns:a16="http://schemas.microsoft.com/office/drawing/2014/main" id="{581E62C4-2A6D-4EA6-BA77-3230CA087C9D}"/>
              </a:ext>
            </a:extLst>
          </p:cNvPr>
          <p:cNvPicPr>
            <a:picLocks noChangeAspect="1"/>
          </p:cNvPicPr>
          <p:nvPr/>
        </p:nvPicPr>
        <p:blipFill>
          <a:blip r:embed="rId5"/>
          <a:stretch>
            <a:fillRect/>
          </a:stretch>
        </p:blipFill>
        <p:spPr>
          <a:xfrm>
            <a:off x="3654000" y="2868017"/>
            <a:ext cx="981075" cy="923925"/>
          </a:xfrm>
          <a:prstGeom prst="rect">
            <a:avLst/>
          </a:prstGeom>
        </p:spPr>
      </p:pic>
      <p:pic>
        <p:nvPicPr>
          <p:cNvPr id="13" name="Picture 12">
            <a:extLst>
              <a:ext uri="{FF2B5EF4-FFF2-40B4-BE49-F238E27FC236}">
                <a16:creationId xmlns:a16="http://schemas.microsoft.com/office/drawing/2014/main" id="{7D8A4310-3C6C-4382-8E85-31D59FAC36C9}"/>
              </a:ext>
            </a:extLst>
          </p:cNvPr>
          <p:cNvPicPr>
            <a:picLocks noChangeAspect="1"/>
          </p:cNvPicPr>
          <p:nvPr/>
        </p:nvPicPr>
        <p:blipFill>
          <a:blip r:embed="rId6"/>
          <a:stretch>
            <a:fillRect/>
          </a:stretch>
        </p:blipFill>
        <p:spPr>
          <a:xfrm>
            <a:off x="88532" y="4015770"/>
            <a:ext cx="4738005" cy="2499646"/>
          </a:xfrm>
          <a:prstGeom prst="rect">
            <a:avLst/>
          </a:prstGeom>
        </p:spPr>
      </p:pic>
      <p:pic>
        <p:nvPicPr>
          <p:cNvPr id="14" name="Picture 13">
            <a:extLst>
              <a:ext uri="{FF2B5EF4-FFF2-40B4-BE49-F238E27FC236}">
                <a16:creationId xmlns:a16="http://schemas.microsoft.com/office/drawing/2014/main" id="{8895EFF8-5915-48D9-987D-2E29B719B309}"/>
              </a:ext>
            </a:extLst>
          </p:cNvPr>
          <p:cNvPicPr>
            <a:picLocks noChangeAspect="1"/>
          </p:cNvPicPr>
          <p:nvPr/>
        </p:nvPicPr>
        <p:blipFill>
          <a:blip r:embed="rId7"/>
          <a:stretch>
            <a:fillRect/>
          </a:stretch>
        </p:blipFill>
        <p:spPr>
          <a:xfrm>
            <a:off x="4028934" y="5462981"/>
            <a:ext cx="1247775" cy="1009650"/>
          </a:xfrm>
          <a:prstGeom prst="rect">
            <a:avLst/>
          </a:prstGeom>
        </p:spPr>
      </p:pic>
      <p:sp>
        <p:nvSpPr>
          <p:cNvPr id="16" name="TextBox 15">
            <a:extLst>
              <a:ext uri="{FF2B5EF4-FFF2-40B4-BE49-F238E27FC236}">
                <a16:creationId xmlns:a16="http://schemas.microsoft.com/office/drawing/2014/main" id="{2360AC21-AF14-4F10-A5E8-4CDF37677FC4}"/>
              </a:ext>
            </a:extLst>
          </p:cNvPr>
          <p:cNvSpPr txBox="1"/>
          <p:nvPr/>
        </p:nvSpPr>
        <p:spPr>
          <a:xfrm>
            <a:off x="999077" y="1128955"/>
            <a:ext cx="2743200" cy="307777"/>
          </a:xfrm>
          <a:prstGeom prst="rect">
            <a:avLst/>
          </a:prstGeom>
          <a:solidFill>
            <a:schemeClr val="tx1"/>
          </a:solidFill>
        </p:spPr>
        <p:txBody>
          <a:bodyPr wrap="square" rtlCol="0">
            <a:spAutoFit/>
          </a:bodyPr>
          <a:lstStyle/>
          <a:p>
            <a:pPr algn="ctr"/>
            <a:r>
              <a:rPr lang="en-US" sz="1400" b="1" dirty="0">
                <a:solidFill>
                  <a:schemeClr val="bg1"/>
                </a:solidFill>
              </a:rPr>
              <a:t>Hydraulic Conductivity</a:t>
            </a:r>
          </a:p>
        </p:txBody>
      </p:sp>
      <p:sp>
        <p:nvSpPr>
          <p:cNvPr id="17" name="TextBox 16">
            <a:extLst>
              <a:ext uri="{FF2B5EF4-FFF2-40B4-BE49-F238E27FC236}">
                <a16:creationId xmlns:a16="http://schemas.microsoft.com/office/drawing/2014/main" id="{1350F427-FEF9-4909-BA2D-D943EE5DE4AC}"/>
              </a:ext>
            </a:extLst>
          </p:cNvPr>
          <p:cNvSpPr txBox="1"/>
          <p:nvPr/>
        </p:nvSpPr>
        <p:spPr>
          <a:xfrm>
            <a:off x="5297730" y="1187305"/>
            <a:ext cx="2743200" cy="307777"/>
          </a:xfrm>
          <a:prstGeom prst="rect">
            <a:avLst/>
          </a:prstGeom>
          <a:solidFill>
            <a:schemeClr val="tx1"/>
          </a:solidFill>
        </p:spPr>
        <p:txBody>
          <a:bodyPr wrap="square" rtlCol="0">
            <a:spAutoFit/>
          </a:bodyPr>
          <a:lstStyle/>
          <a:p>
            <a:pPr algn="ctr"/>
            <a:r>
              <a:rPr lang="en-US" sz="1400" b="1" dirty="0">
                <a:solidFill>
                  <a:schemeClr val="bg1"/>
                </a:solidFill>
              </a:rPr>
              <a:t>Specific Yield</a:t>
            </a:r>
          </a:p>
        </p:txBody>
      </p:sp>
      <p:sp>
        <p:nvSpPr>
          <p:cNvPr id="18" name="TextBox 17">
            <a:extLst>
              <a:ext uri="{FF2B5EF4-FFF2-40B4-BE49-F238E27FC236}">
                <a16:creationId xmlns:a16="http://schemas.microsoft.com/office/drawing/2014/main" id="{0EF1C8E6-7139-4C8A-B309-1B36DB21B274}"/>
              </a:ext>
            </a:extLst>
          </p:cNvPr>
          <p:cNvSpPr txBox="1"/>
          <p:nvPr/>
        </p:nvSpPr>
        <p:spPr>
          <a:xfrm>
            <a:off x="999077" y="3870262"/>
            <a:ext cx="2743200" cy="307777"/>
          </a:xfrm>
          <a:prstGeom prst="rect">
            <a:avLst/>
          </a:prstGeom>
          <a:solidFill>
            <a:schemeClr val="tx1"/>
          </a:solidFill>
        </p:spPr>
        <p:txBody>
          <a:bodyPr wrap="square" rtlCol="0">
            <a:spAutoFit/>
          </a:bodyPr>
          <a:lstStyle/>
          <a:p>
            <a:pPr algn="ctr"/>
            <a:r>
              <a:rPr lang="en-US" sz="1400" b="1" dirty="0">
                <a:solidFill>
                  <a:schemeClr val="bg1"/>
                </a:solidFill>
              </a:rPr>
              <a:t>Specific Storage</a:t>
            </a:r>
          </a:p>
        </p:txBody>
      </p:sp>
    </p:spTree>
    <p:extLst>
      <p:ext uri="{BB962C8B-B14F-4D97-AF65-F5344CB8AC3E}">
        <p14:creationId xmlns:p14="http://schemas.microsoft.com/office/powerpoint/2010/main" val="1658717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446B8-EAE2-43FC-8C8D-49467C6B9797}"/>
              </a:ext>
            </a:extLst>
          </p:cNvPr>
          <p:cNvSpPr>
            <a:spLocks noGrp="1"/>
          </p:cNvSpPr>
          <p:nvPr>
            <p:ph type="title"/>
          </p:nvPr>
        </p:nvSpPr>
        <p:spPr>
          <a:xfrm>
            <a:off x="0" y="103239"/>
            <a:ext cx="8305800" cy="1143000"/>
          </a:xfrm>
        </p:spPr>
        <p:txBody>
          <a:bodyPr/>
          <a:lstStyle/>
          <a:p>
            <a:r>
              <a:rPr lang="en-US" sz="2800" dirty="0"/>
              <a:t>Predictive Uncertainty</a:t>
            </a:r>
          </a:p>
        </p:txBody>
      </p:sp>
      <p:pic>
        <p:nvPicPr>
          <p:cNvPr id="4" name="Picture 3">
            <a:extLst>
              <a:ext uri="{FF2B5EF4-FFF2-40B4-BE49-F238E27FC236}">
                <a16:creationId xmlns:a16="http://schemas.microsoft.com/office/drawing/2014/main" id="{57DE168E-B8BA-429A-BF14-976303AD9982}"/>
              </a:ext>
            </a:extLst>
          </p:cNvPr>
          <p:cNvPicPr>
            <a:picLocks noChangeAspect="1"/>
          </p:cNvPicPr>
          <p:nvPr/>
        </p:nvPicPr>
        <p:blipFill>
          <a:blip r:embed="rId2"/>
          <a:stretch>
            <a:fillRect/>
          </a:stretch>
        </p:blipFill>
        <p:spPr>
          <a:xfrm>
            <a:off x="329491" y="1665435"/>
            <a:ext cx="3981450" cy="2047875"/>
          </a:xfrm>
          <a:prstGeom prst="rect">
            <a:avLst/>
          </a:prstGeom>
        </p:spPr>
      </p:pic>
      <p:pic>
        <p:nvPicPr>
          <p:cNvPr id="5" name="Picture 4">
            <a:extLst>
              <a:ext uri="{FF2B5EF4-FFF2-40B4-BE49-F238E27FC236}">
                <a16:creationId xmlns:a16="http://schemas.microsoft.com/office/drawing/2014/main" id="{F955F572-5656-48D8-8FF6-9D5FD93B70D6}"/>
              </a:ext>
            </a:extLst>
          </p:cNvPr>
          <p:cNvPicPr>
            <a:picLocks noChangeAspect="1"/>
          </p:cNvPicPr>
          <p:nvPr/>
        </p:nvPicPr>
        <p:blipFill>
          <a:blip r:embed="rId3"/>
          <a:stretch>
            <a:fillRect/>
          </a:stretch>
        </p:blipFill>
        <p:spPr>
          <a:xfrm>
            <a:off x="298294" y="3816429"/>
            <a:ext cx="3990975" cy="1933575"/>
          </a:xfrm>
          <a:prstGeom prst="rect">
            <a:avLst/>
          </a:prstGeom>
        </p:spPr>
      </p:pic>
      <p:pic>
        <p:nvPicPr>
          <p:cNvPr id="6" name="Picture 5">
            <a:extLst>
              <a:ext uri="{FF2B5EF4-FFF2-40B4-BE49-F238E27FC236}">
                <a16:creationId xmlns:a16="http://schemas.microsoft.com/office/drawing/2014/main" id="{EC36926A-A161-47D7-98F7-4139A803DE82}"/>
              </a:ext>
            </a:extLst>
          </p:cNvPr>
          <p:cNvPicPr>
            <a:picLocks noChangeAspect="1"/>
          </p:cNvPicPr>
          <p:nvPr/>
        </p:nvPicPr>
        <p:blipFill>
          <a:blip r:embed="rId4"/>
          <a:stretch>
            <a:fillRect/>
          </a:stretch>
        </p:blipFill>
        <p:spPr>
          <a:xfrm>
            <a:off x="4419600" y="2706363"/>
            <a:ext cx="4076700" cy="1971675"/>
          </a:xfrm>
          <a:prstGeom prst="rect">
            <a:avLst/>
          </a:prstGeom>
        </p:spPr>
      </p:pic>
      <p:pic>
        <p:nvPicPr>
          <p:cNvPr id="7" name="Picture 6">
            <a:extLst>
              <a:ext uri="{FF2B5EF4-FFF2-40B4-BE49-F238E27FC236}">
                <a16:creationId xmlns:a16="http://schemas.microsoft.com/office/drawing/2014/main" id="{00C78D20-D47E-477C-807B-6909B3512411}"/>
              </a:ext>
            </a:extLst>
          </p:cNvPr>
          <p:cNvPicPr>
            <a:picLocks noChangeAspect="1"/>
          </p:cNvPicPr>
          <p:nvPr/>
        </p:nvPicPr>
        <p:blipFill>
          <a:blip r:embed="rId5"/>
          <a:stretch>
            <a:fillRect/>
          </a:stretch>
        </p:blipFill>
        <p:spPr>
          <a:xfrm>
            <a:off x="5251953" y="4687179"/>
            <a:ext cx="1571625" cy="1781175"/>
          </a:xfrm>
          <a:prstGeom prst="rect">
            <a:avLst/>
          </a:prstGeom>
        </p:spPr>
      </p:pic>
      <p:pic>
        <p:nvPicPr>
          <p:cNvPr id="8" name="Picture 7">
            <a:extLst>
              <a:ext uri="{FF2B5EF4-FFF2-40B4-BE49-F238E27FC236}">
                <a16:creationId xmlns:a16="http://schemas.microsoft.com/office/drawing/2014/main" id="{163E1B12-2544-4F63-810B-AFD524F92BBA}"/>
              </a:ext>
            </a:extLst>
          </p:cNvPr>
          <p:cNvPicPr>
            <a:picLocks noChangeAspect="1"/>
          </p:cNvPicPr>
          <p:nvPr/>
        </p:nvPicPr>
        <p:blipFill>
          <a:blip r:embed="rId6"/>
          <a:stretch>
            <a:fillRect/>
          </a:stretch>
        </p:blipFill>
        <p:spPr>
          <a:xfrm>
            <a:off x="4616039" y="76200"/>
            <a:ext cx="4343400" cy="2469588"/>
          </a:xfrm>
          <a:prstGeom prst="rect">
            <a:avLst/>
          </a:prstGeom>
        </p:spPr>
      </p:pic>
      <p:sp>
        <p:nvSpPr>
          <p:cNvPr id="9" name="Rectangle 8">
            <a:extLst>
              <a:ext uri="{FF2B5EF4-FFF2-40B4-BE49-F238E27FC236}">
                <a16:creationId xmlns:a16="http://schemas.microsoft.com/office/drawing/2014/main" id="{91CAD776-C69C-4E66-9525-C09F869B793B}"/>
              </a:ext>
            </a:extLst>
          </p:cNvPr>
          <p:cNvSpPr/>
          <p:nvPr/>
        </p:nvSpPr>
        <p:spPr>
          <a:xfrm>
            <a:off x="1893940" y="6468354"/>
            <a:ext cx="6629399" cy="276999"/>
          </a:xfrm>
          <a:prstGeom prst="rect">
            <a:avLst/>
          </a:prstGeom>
        </p:spPr>
        <p:txBody>
          <a:bodyPr wrap="square">
            <a:spAutoFit/>
          </a:bodyPr>
          <a:lstStyle/>
          <a:p>
            <a:r>
              <a:rPr lang="en-US" sz="1200" dirty="0">
                <a:solidFill>
                  <a:schemeClr val="bg1"/>
                </a:solidFill>
                <a:latin typeface="Verdana" panose="020B0604030504040204" pitchFamily="34" charset="0"/>
              </a:rPr>
              <a:t>"Preliminary Information-Subject to Revision. Not for Citation or Distribution."</a:t>
            </a:r>
            <a:endParaRPr lang="en-US" sz="1200" dirty="0">
              <a:solidFill>
                <a:schemeClr val="bg1"/>
              </a:solidFill>
            </a:endParaRPr>
          </a:p>
        </p:txBody>
      </p:sp>
    </p:spTree>
    <p:extLst>
      <p:ext uri="{BB962C8B-B14F-4D97-AF65-F5344CB8AC3E}">
        <p14:creationId xmlns:p14="http://schemas.microsoft.com/office/powerpoint/2010/main" val="2115779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ACEE6-68A7-427A-984F-0EB4CEEEE0BE}"/>
              </a:ext>
            </a:extLst>
          </p:cNvPr>
          <p:cNvSpPr>
            <a:spLocks noGrp="1"/>
          </p:cNvSpPr>
          <p:nvPr>
            <p:ph type="title"/>
          </p:nvPr>
        </p:nvSpPr>
        <p:spPr/>
        <p:txBody>
          <a:bodyPr/>
          <a:lstStyle/>
          <a:p>
            <a:r>
              <a:rPr lang="en-US" dirty="0"/>
              <a:t>Model Fit</a:t>
            </a:r>
          </a:p>
        </p:txBody>
      </p:sp>
      <p:pic>
        <p:nvPicPr>
          <p:cNvPr id="4" name="Picture 3">
            <a:extLst>
              <a:ext uri="{FF2B5EF4-FFF2-40B4-BE49-F238E27FC236}">
                <a16:creationId xmlns:a16="http://schemas.microsoft.com/office/drawing/2014/main" id="{EFB26E20-9529-45B7-AE83-8A4BE6AC9121}"/>
              </a:ext>
            </a:extLst>
          </p:cNvPr>
          <p:cNvPicPr>
            <a:picLocks noChangeAspect="1"/>
          </p:cNvPicPr>
          <p:nvPr/>
        </p:nvPicPr>
        <p:blipFill>
          <a:blip r:embed="rId2"/>
          <a:stretch>
            <a:fillRect/>
          </a:stretch>
        </p:blipFill>
        <p:spPr>
          <a:xfrm>
            <a:off x="274069" y="1021169"/>
            <a:ext cx="4454291" cy="3436034"/>
          </a:xfrm>
          <a:prstGeom prst="rect">
            <a:avLst/>
          </a:prstGeom>
        </p:spPr>
      </p:pic>
      <p:pic>
        <p:nvPicPr>
          <p:cNvPr id="5" name="Picture 4">
            <a:extLst>
              <a:ext uri="{FF2B5EF4-FFF2-40B4-BE49-F238E27FC236}">
                <a16:creationId xmlns:a16="http://schemas.microsoft.com/office/drawing/2014/main" id="{6D494DF8-A475-46C2-A8C6-8E62067384A6}"/>
              </a:ext>
            </a:extLst>
          </p:cNvPr>
          <p:cNvPicPr>
            <a:picLocks noChangeAspect="1"/>
          </p:cNvPicPr>
          <p:nvPr/>
        </p:nvPicPr>
        <p:blipFill>
          <a:blip r:embed="rId3"/>
          <a:stretch>
            <a:fillRect/>
          </a:stretch>
        </p:blipFill>
        <p:spPr>
          <a:xfrm>
            <a:off x="3274687" y="4038600"/>
            <a:ext cx="2907346" cy="2012778"/>
          </a:xfrm>
          <a:prstGeom prst="rect">
            <a:avLst/>
          </a:prstGeom>
        </p:spPr>
      </p:pic>
      <p:pic>
        <p:nvPicPr>
          <p:cNvPr id="6" name="Picture 5">
            <a:extLst>
              <a:ext uri="{FF2B5EF4-FFF2-40B4-BE49-F238E27FC236}">
                <a16:creationId xmlns:a16="http://schemas.microsoft.com/office/drawing/2014/main" id="{6A78E93B-BF6E-444A-A01E-FEE86F836CF4}"/>
              </a:ext>
            </a:extLst>
          </p:cNvPr>
          <p:cNvPicPr>
            <a:picLocks noChangeAspect="1"/>
          </p:cNvPicPr>
          <p:nvPr/>
        </p:nvPicPr>
        <p:blipFill>
          <a:blip r:embed="rId4"/>
          <a:stretch>
            <a:fillRect/>
          </a:stretch>
        </p:blipFill>
        <p:spPr>
          <a:xfrm>
            <a:off x="6403011" y="186735"/>
            <a:ext cx="2899638" cy="1661806"/>
          </a:xfrm>
          <a:prstGeom prst="rect">
            <a:avLst/>
          </a:prstGeom>
          <a:ln w="41275">
            <a:solidFill>
              <a:srgbClr val="C00000"/>
            </a:solidFill>
            <a:prstDash val="dash"/>
          </a:ln>
        </p:spPr>
      </p:pic>
      <p:pic>
        <p:nvPicPr>
          <p:cNvPr id="7" name="Picture 6">
            <a:extLst>
              <a:ext uri="{FF2B5EF4-FFF2-40B4-BE49-F238E27FC236}">
                <a16:creationId xmlns:a16="http://schemas.microsoft.com/office/drawing/2014/main" id="{65AFA785-0387-4223-8EA4-60B1491E56E3}"/>
              </a:ext>
            </a:extLst>
          </p:cNvPr>
          <p:cNvPicPr>
            <a:picLocks noChangeAspect="1"/>
          </p:cNvPicPr>
          <p:nvPr/>
        </p:nvPicPr>
        <p:blipFill>
          <a:blip r:embed="rId5"/>
          <a:stretch>
            <a:fillRect/>
          </a:stretch>
        </p:blipFill>
        <p:spPr>
          <a:xfrm>
            <a:off x="323282" y="4048812"/>
            <a:ext cx="2958816" cy="2012778"/>
          </a:xfrm>
          <a:prstGeom prst="rect">
            <a:avLst/>
          </a:prstGeom>
        </p:spPr>
      </p:pic>
      <p:pic>
        <p:nvPicPr>
          <p:cNvPr id="8" name="Picture 7">
            <a:extLst>
              <a:ext uri="{FF2B5EF4-FFF2-40B4-BE49-F238E27FC236}">
                <a16:creationId xmlns:a16="http://schemas.microsoft.com/office/drawing/2014/main" id="{B616245D-F00F-4AE7-9A34-40D9B23E725C}"/>
              </a:ext>
            </a:extLst>
          </p:cNvPr>
          <p:cNvPicPr/>
          <p:nvPr/>
        </p:nvPicPr>
        <p:blipFill>
          <a:blip r:embed="rId6"/>
          <a:stretch>
            <a:fillRect/>
          </a:stretch>
        </p:blipFill>
        <p:spPr>
          <a:xfrm>
            <a:off x="6363832" y="4506388"/>
            <a:ext cx="2659712" cy="2215640"/>
          </a:xfrm>
          <a:prstGeom prst="rect">
            <a:avLst/>
          </a:prstGeom>
        </p:spPr>
      </p:pic>
      <p:pic>
        <p:nvPicPr>
          <p:cNvPr id="9" name="Picture 8">
            <a:extLst>
              <a:ext uri="{FF2B5EF4-FFF2-40B4-BE49-F238E27FC236}">
                <a16:creationId xmlns:a16="http://schemas.microsoft.com/office/drawing/2014/main" id="{CFBF561F-D4C3-437C-A74E-E67CC14C2DE3}"/>
              </a:ext>
            </a:extLst>
          </p:cNvPr>
          <p:cNvPicPr/>
          <p:nvPr/>
        </p:nvPicPr>
        <p:blipFill>
          <a:blip r:embed="rId7"/>
          <a:stretch>
            <a:fillRect/>
          </a:stretch>
        </p:blipFill>
        <p:spPr>
          <a:xfrm>
            <a:off x="6182033" y="1955635"/>
            <a:ext cx="2941814" cy="2413378"/>
          </a:xfrm>
          <a:prstGeom prst="rect">
            <a:avLst/>
          </a:prstGeom>
        </p:spPr>
      </p:pic>
      <p:sp>
        <p:nvSpPr>
          <p:cNvPr id="10" name="Rectangle 9">
            <a:extLst>
              <a:ext uri="{FF2B5EF4-FFF2-40B4-BE49-F238E27FC236}">
                <a16:creationId xmlns:a16="http://schemas.microsoft.com/office/drawing/2014/main" id="{93F7CE43-64C3-4873-9E43-15049C6E2C16}"/>
              </a:ext>
            </a:extLst>
          </p:cNvPr>
          <p:cNvSpPr/>
          <p:nvPr/>
        </p:nvSpPr>
        <p:spPr>
          <a:xfrm>
            <a:off x="120456" y="6540168"/>
            <a:ext cx="6629399" cy="276999"/>
          </a:xfrm>
          <a:prstGeom prst="rect">
            <a:avLst/>
          </a:prstGeom>
        </p:spPr>
        <p:txBody>
          <a:bodyPr wrap="square">
            <a:spAutoFit/>
          </a:bodyPr>
          <a:lstStyle/>
          <a:p>
            <a:r>
              <a:rPr lang="en-US" sz="1200" dirty="0">
                <a:solidFill>
                  <a:schemeClr val="bg1"/>
                </a:solidFill>
                <a:latin typeface="Verdana" panose="020B0604030504040204" pitchFamily="34" charset="0"/>
              </a:rPr>
              <a:t>"Preliminary Information-Subject to Revision. Not for Citation or Distribution."</a:t>
            </a:r>
            <a:endParaRPr lang="en-US" sz="1200" dirty="0">
              <a:solidFill>
                <a:schemeClr val="bg1"/>
              </a:solidFill>
            </a:endParaRPr>
          </a:p>
        </p:txBody>
      </p:sp>
    </p:spTree>
    <p:extLst>
      <p:ext uri="{BB962C8B-B14F-4D97-AF65-F5344CB8AC3E}">
        <p14:creationId xmlns:p14="http://schemas.microsoft.com/office/powerpoint/2010/main" val="2068878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F861A-6CCF-444F-B527-1F20D2F81ECF}"/>
              </a:ext>
            </a:extLst>
          </p:cNvPr>
          <p:cNvSpPr>
            <a:spLocks noGrp="1"/>
          </p:cNvSpPr>
          <p:nvPr>
            <p:ph type="title"/>
          </p:nvPr>
        </p:nvSpPr>
        <p:spPr>
          <a:xfrm>
            <a:off x="381000" y="152400"/>
            <a:ext cx="9067800" cy="1143000"/>
          </a:xfrm>
        </p:spPr>
        <p:txBody>
          <a:bodyPr/>
          <a:lstStyle/>
          <a:p>
            <a:r>
              <a:rPr lang="en-US" dirty="0"/>
              <a:t>Model Independent Data Assimilation Package</a:t>
            </a:r>
          </a:p>
        </p:txBody>
      </p:sp>
      <p:sp>
        <p:nvSpPr>
          <p:cNvPr id="3" name="Content Placeholder 2">
            <a:extLst>
              <a:ext uri="{FF2B5EF4-FFF2-40B4-BE49-F238E27FC236}">
                <a16:creationId xmlns:a16="http://schemas.microsoft.com/office/drawing/2014/main" id="{77640093-0F26-4B97-8EA3-72D3CC7D3D8A}"/>
              </a:ext>
            </a:extLst>
          </p:cNvPr>
          <p:cNvSpPr>
            <a:spLocks noGrp="1"/>
          </p:cNvSpPr>
          <p:nvPr>
            <p:ph idx="1"/>
          </p:nvPr>
        </p:nvSpPr>
        <p:spPr>
          <a:xfrm>
            <a:off x="0" y="1281953"/>
            <a:ext cx="8305800" cy="3581400"/>
          </a:xfrm>
        </p:spPr>
        <p:txBody>
          <a:bodyPr/>
          <a:lstStyle/>
          <a:p>
            <a:r>
              <a:rPr lang="en-US" sz="2400" dirty="0"/>
              <a:t>Supported by the </a:t>
            </a:r>
            <a:r>
              <a:rPr lang="en-US" sz="2400" i="1" u="sng" dirty="0"/>
              <a:t>USGS Water Availability and Use Science Program</a:t>
            </a:r>
            <a:r>
              <a:rPr lang="en-US" sz="2400" dirty="0"/>
              <a:t>, a model-independent PEST++ package is being developed to implement a wide range of data assimilation methods. </a:t>
            </a:r>
          </a:p>
          <a:p>
            <a:r>
              <a:rPr lang="en-US" sz="2400" dirty="0"/>
              <a:t>For PEST users the learning curve will not be steep. Input/output handling protocols in PEST is adopted for Data Assimilation Package.</a:t>
            </a:r>
          </a:p>
          <a:p>
            <a:r>
              <a:rPr lang="en-US" sz="2400" dirty="0"/>
              <a:t>Can do both model calibration and model forecast updates.</a:t>
            </a:r>
          </a:p>
          <a:p>
            <a:endParaRPr lang="en-US" sz="2400" dirty="0"/>
          </a:p>
          <a:p>
            <a:endParaRPr lang="en-US" sz="2400" dirty="0"/>
          </a:p>
        </p:txBody>
      </p:sp>
      <p:pic>
        <p:nvPicPr>
          <p:cNvPr id="4" name="Picture 3">
            <a:extLst>
              <a:ext uri="{FF2B5EF4-FFF2-40B4-BE49-F238E27FC236}">
                <a16:creationId xmlns:a16="http://schemas.microsoft.com/office/drawing/2014/main" id="{2E2A53C2-B677-47C9-8C10-F913B547AA5A}"/>
              </a:ext>
            </a:extLst>
          </p:cNvPr>
          <p:cNvPicPr>
            <a:picLocks noChangeAspect="1"/>
          </p:cNvPicPr>
          <p:nvPr/>
        </p:nvPicPr>
        <p:blipFill>
          <a:blip r:embed="rId2"/>
          <a:stretch>
            <a:fillRect/>
          </a:stretch>
        </p:blipFill>
        <p:spPr>
          <a:xfrm>
            <a:off x="216714" y="4889761"/>
            <a:ext cx="2095500" cy="1843487"/>
          </a:xfrm>
          <a:prstGeom prst="rect">
            <a:avLst/>
          </a:prstGeom>
        </p:spPr>
      </p:pic>
      <p:sp>
        <p:nvSpPr>
          <p:cNvPr id="5" name="TextBox 4">
            <a:extLst>
              <a:ext uri="{FF2B5EF4-FFF2-40B4-BE49-F238E27FC236}">
                <a16:creationId xmlns:a16="http://schemas.microsoft.com/office/drawing/2014/main" id="{5C51BFDF-FD46-41DC-8A43-11EA19A0B11C}"/>
              </a:ext>
            </a:extLst>
          </p:cNvPr>
          <p:cNvSpPr txBox="1"/>
          <p:nvPr/>
        </p:nvSpPr>
        <p:spPr>
          <a:xfrm>
            <a:off x="2377442" y="5505271"/>
            <a:ext cx="5665012" cy="1200329"/>
          </a:xfrm>
          <a:prstGeom prst="rect">
            <a:avLst/>
          </a:prstGeom>
          <a:noFill/>
        </p:spPr>
        <p:txBody>
          <a:bodyPr wrap="square" rtlCol="0">
            <a:spAutoFit/>
          </a:bodyPr>
          <a:lstStyle/>
          <a:p>
            <a:r>
              <a:rPr lang="en-US" sz="1800" i="1" dirty="0">
                <a:solidFill>
                  <a:schemeClr val="bg1">
                    <a:lumMod val="95000"/>
                  </a:schemeClr>
                </a:solidFill>
              </a:rPr>
              <a:t>Team members:</a:t>
            </a:r>
          </a:p>
          <a:p>
            <a:pPr lvl="1"/>
            <a:r>
              <a:rPr lang="en-US" sz="1800" i="1" dirty="0">
                <a:solidFill>
                  <a:schemeClr val="bg1">
                    <a:lumMod val="95000"/>
                  </a:schemeClr>
                </a:solidFill>
              </a:rPr>
              <a:t>Ayman Alzraiee,  Jeremy White</a:t>
            </a:r>
          </a:p>
          <a:p>
            <a:pPr lvl="1"/>
            <a:r>
              <a:rPr lang="en-US" sz="1800" i="1" dirty="0">
                <a:solidFill>
                  <a:schemeClr val="bg1">
                    <a:lumMod val="95000"/>
                  </a:schemeClr>
                </a:solidFill>
              </a:rPr>
              <a:t>Michael Fienen, Randal Hunt</a:t>
            </a:r>
          </a:p>
          <a:p>
            <a:r>
              <a:rPr lang="en-US" sz="1800" i="1" dirty="0">
                <a:solidFill>
                  <a:schemeClr val="bg1">
                    <a:lumMod val="95000"/>
                  </a:schemeClr>
                </a:solidFill>
              </a:rPr>
              <a:t> </a:t>
            </a:r>
          </a:p>
        </p:txBody>
      </p:sp>
      <p:sp>
        <p:nvSpPr>
          <p:cNvPr id="6" name="Rectangle 5">
            <a:extLst>
              <a:ext uri="{FF2B5EF4-FFF2-40B4-BE49-F238E27FC236}">
                <a16:creationId xmlns:a16="http://schemas.microsoft.com/office/drawing/2014/main" id="{C6BB082A-40D9-47A1-9849-2F8326310D72}"/>
              </a:ext>
            </a:extLst>
          </p:cNvPr>
          <p:cNvSpPr/>
          <p:nvPr/>
        </p:nvSpPr>
        <p:spPr>
          <a:xfrm>
            <a:off x="2488388" y="4857147"/>
            <a:ext cx="8686800" cy="646331"/>
          </a:xfrm>
          <a:prstGeom prst="rect">
            <a:avLst/>
          </a:prstGeom>
        </p:spPr>
        <p:txBody>
          <a:bodyPr wrap="square">
            <a:spAutoFit/>
          </a:bodyPr>
          <a:lstStyle/>
          <a:p>
            <a:r>
              <a:rPr lang="en-US" sz="1800" u="sng" dirty="0">
                <a:solidFill>
                  <a:schemeClr val="bg1">
                    <a:lumMod val="95000"/>
                  </a:schemeClr>
                </a:solidFill>
                <a:hlinkClick r:id="rId3">
                  <a:extLst>
                    <a:ext uri="{A12FA001-AC4F-418D-AE19-62706E023703}">
                      <ahyp:hlinkClr xmlns:ahyp="http://schemas.microsoft.com/office/drawing/2018/hyperlinkcolor" val="tx"/>
                    </a:ext>
                  </a:extLst>
                </a:hlinkClick>
              </a:rPr>
              <a:t>Project Repository</a:t>
            </a:r>
          </a:p>
          <a:p>
            <a:r>
              <a:rPr lang="en-US" sz="1800" dirty="0">
                <a:hlinkClick r:id="rId3">
                  <a:extLst>
                    <a:ext uri="{A12FA001-AC4F-418D-AE19-62706E023703}">
                      <ahyp:hlinkClr xmlns:ahyp="http://schemas.microsoft.com/office/drawing/2018/hyperlinkcolor" val="tx"/>
                    </a:ext>
                  </a:extLst>
                </a:hlinkClick>
              </a:rPr>
              <a:t>https://github.com/jtwhite79/pyemu</a:t>
            </a:r>
            <a:endParaRPr lang="en-US" sz="1800" dirty="0"/>
          </a:p>
        </p:txBody>
      </p:sp>
    </p:spTree>
    <p:extLst>
      <p:ext uri="{BB962C8B-B14F-4D97-AF65-F5344CB8AC3E}">
        <p14:creationId xmlns:p14="http://schemas.microsoft.com/office/powerpoint/2010/main" val="3710989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5B25F-0862-4B01-B1A5-DA2EF05834CD}"/>
              </a:ext>
            </a:extLst>
          </p:cNvPr>
          <p:cNvSpPr>
            <a:spLocks noGrp="1"/>
          </p:cNvSpPr>
          <p:nvPr>
            <p:ph type="title"/>
          </p:nvPr>
        </p:nvSpPr>
        <p:spPr/>
        <p:txBody>
          <a:bodyPr/>
          <a:lstStyle/>
          <a:p>
            <a:r>
              <a:rPr lang="en-US" dirty="0"/>
              <a:t>DA Methods Support PEST-KF </a:t>
            </a:r>
          </a:p>
        </p:txBody>
      </p:sp>
      <p:pic>
        <p:nvPicPr>
          <p:cNvPr id="4" name="Picture 3">
            <a:extLst>
              <a:ext uri="{FF2B5EF4-FFF2-40B4-BE49-F238E27FC236}">
                <a16:creationId xmlns:a16="http://schemas.microsoft.com/office/drawing/2014/main" id="{381825F3-FCB8-42A2-A921-D15DF3F549D4}"/>
              </a:ext>
            </a:extLst>
          </p:cNvPr>
          <p:cNvPicPr>
            <a:picLocks noChangeAspect="1"/>
          </p:cNvPicPr>
          <p:nvPr/>
        </p:nvPicPr>
        <p:blipFill>
          <a:blip r:embed="rId2"/>
          <a:stretch>
            <a:fillRect/>
          </a:stretch>
        </p:blipFill>
        <p:spPr>
          <a:xfrm>
            <a:off x="370144" y="1219200"/>
            <a:ext cx="8392856" cy="4854026"/>
          </a:xfrm>
          <a:prstGeom prst="rect">
            <a:avLst/>
          </a:prstGeom>
        </p:spPr>
      </p:pic>
    </p:spTree>
    <p:extLst>
      <p:ext uri="{BB962C8B-B14F-4D97-AF65-F5344CB8AC3E}">
        <p14:creationId xmlns:p14="http://schemas.microsoft.com/office/powerpoint/2010/main" val="296527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8FA6F-BA6E-4061-AD48-9F7D11C61609}"/>
              </a:ext>
            </a:extLst>
          </p:cNvPr>
          <p:cNvSpPr>
            <a:spLocks noGrp="1"/>
          </p:cNvSpPr>
          <p:nvPr>
            <p:ph type="title"/>
          </p:nvPr>
        </p:nvSpPr>
        <p:spPr/>
        <p:txBody>
          <a:bodyPr/>
          <a:lstStyle/>
          <a:p>
            <a:r>
              <a:rPr lang="en-US" dirty="0"/>
              <a:t>Summery</a:t>
            </a:r>
          </a:p>
        </p:txBody>
      </p:sp>
      <p:sp>
        <p:nvSpPr>
          <p:cNvPr id="4" name="Content Placeholder 3">
            <a:extLst>
              <a:ext uri="{FF2B5EF4-FFF2-40B4-BE49-F238E27FC236}">
                <a16:creationId xmlns:a16="http://schemas.microsoft.com/office/drawing/2014/main" id="{9AB66F44-1F93-4334-96C4-FA4CCBA75EEC}"/>
              </a:ext>
            </a:extLst>
          </p:cNvPr>
          <p:cNvSpPr txBox="1">
            <a:spLocks noGrp="1"/>
          </p:cNvSpPr>
          <p:nvPr>
            <p:ph idx="1"/>
          </p:nvPr>
        </p:nvSpPr>
        <p:spPr>
          <a:xfrm>
            <a:off x="376084" y="1143000"/>
            <a:ext cx="8305800" cy="4817216"/>
          </a:xfrm>
          <a:prstGeom prst="rect">
            <a:avLst/>
          </a:prstGeom>
          <a:noFill/>
        </p:spPr>
        <p:txBody>
          <a:bodyPr wrap="square" rtlCol="0">
            <a:spAutoFit/>
          </a:bodyPr>
          <a:lstStyle/>
          <a:p>
            <a:pPr marL="285750" indent="-285750">
              <a:buFont typeface="Arial" panose="020B0604020202020204" pitchFamily="34" charset="0"/>
              <a:buChar char="•"/>
            </a:pPr>
            <a:r>
              <a:rPr lang="en-US" sz="2400" dirty="0"/>
              <a:t>Data assimilation (DA) combines data and model predictions within probabilistic framework to get the best estimate of unknown input parameters and model output.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Ensemble-based DA can be used to calibrate high-dimensional parameters (~10</a:t>
            </a:r>
            <a:r>
              <a:rPr lang="en-US" sz="2400" baseline="30000" dirty="0"/>
              <a:t>6</a:t>
            </a:r>
            <a:r>
              <a:rPr lang="en-US" sz="2400" dirty="0"/>
              <a:t> unknown parameters and their uncertainty).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Iterative Ensemble-based DA is an active area of research to benefit from the strengths of both Gradient-based methods and DA methods. </a:t>
            </a:r>
          </a:p>
        </p:txBody>
      </p:sp>
    </p:spTree>
    <p:extLst>
      <p:ext uri="{BB962C8B-B14F-4D97-AF65-F5344CB8AC3E}">
        <p14:creationId xmlns:p14="http://schemas.microsoft.com/office/powerpoint/2010/main" val="580879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Presentation Outline</a:t>
            </a:r>
          </a:p>
        </p:txBody>
      </p:sp>
      <p:sp>
        <p:nvSpPr>
          <p:cNvPr id="3" name="Content Placeholder 2"/>
          <p:cNvSpPr>
            <a:spLocks noGrp="1"/>
          </p:cNvSpPr>
          <p:nvPr>
            <p:ph idx="1"/>
          </p:nvPr>
        </p:nvSpPr>
        <p:spPr>
          <a:xfrm>
            <a:off x="228600" y="1181100"/>
            <a:ext cx="8305800" cy="4495800"/>
          </a:xfrm>
        </p:spPr>
        <p:txBody>
          <a:bodyPr>
            <a:normAutofit fontScale="92500" lnSpcReduction="10000"/>
          </a:bodyPr>
          <a:lstStyle/>
          <a:p>
            <a:r>
              <a:rPr lang="en-US" dirty="0">
                <a:solidFill>
                  <a:schemeClr val="bg1"/>
                </a:solidFill>
              </a:rPr>
              <a:t>Review strengths and limitations of different calibration methods.</a:t>
            </a:r>
          </a:p>
          <a:p>
            <a:endParaRPr lang="en-US" sz="2400" dirty="0"/>
          </a:p>
          <a:p>
            <a:r>
              <a:rPr lang="en-US" dirty="0"/>
              <a:t>Data assimilation (DA): justification, theoretical background, and numerical implementation. </a:t>
            </a:r>
          </a:p>
          <a:p>
            <a:endParaRPr lang="en-US" dirty="0"/>
          </a:p>
          <a:p>
            <a:r>
              <a:rPr lang="en-US" dirty="0"/>
              <a:t>Synthetic calibration problem to demonstrate strengths of DA. </a:t>
            </a:r>
          </a:p>
          <a:p>
            <a:endParaRPr lang="en-US" dirty="0"/>
          </a:p>
          <a:p>
            <a:r>
              <a:rPr lang="en-US" dirty="0"/>
              <a:t>Case Study: Calibrating Yucaipa Integrated Hydrologic Model using Ensemble Smoother.</a:t>
            </a:r>
          </a:p>
          <a:p>
            <a:endParaRPr lang="en-US" dirty="0"/>
          </a:p>
        </p:txBody>
      </p:sp>
    </p:spTree>
    <p:extLst>
      <p:ext uri="{BB962C8B-B14F-4D97-AF65-F5344CB8AC3E}">
        <p14:creationId xmlns:p14="http://schemas.microsoft.com/office/powerpoint/2010/main" val="2559930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C070-8331-4464-98B1-87753A2DCFC7}"/>
              </a:ext>
            </a:extLst>
          </p:cNvPr>
          <p:cNvSpPr>
            <a:spLocks noGrp="1"/>
          </p:cNvSpPr>
          <p:nvPr>
            <p:ph type="title"/>
          </p:nvPr>
        </p:nvSpPr>
        <p:spPr>
          <a:xfrm>
            <a:off x="-38077" y="-36130"/>
            <a:ext cx="4610077" cy="1143000"/>
          </a:xfrm>
        </p:spPr>
        <p:txBody>
          <a:bodyPr/>
          <a:lstStyle/>
          <a:p>
            <a:r>
              <a:rPr lang="en-US" dirty="0"/>
              <a:t>Ensemble Kalman Filter</a:t>
            </a:r>
          </a:p>
        </p:txBody>
      </p:sp>
      <p:pic>
        <p:nvPicPr>
          <p:cNvPr id="4" name="Picture 3">
            <a:extLst>
              <a:ext uri="{FF2B5EF4-FFF2-40B4-BE49-F238E27FC236}">
                <a16:creationId xmlns:a16="http://schemas.microsoft.com/office/drawing/2014/main" id="{11BD4A03-68EF-41B2-A03B-191CD05C5EB2}"/>
              </a:ext>
            </a:extLst>
          </p:cNvPr>
          <p:cNvPicPr>
            <a:picLocks noChangeAspect="1"/>
          </p:cNvPicPr>
          <p:nvPr/>
        </p:nvPicPr>
        <p:blipFill>
          <a:blip r:embed="rId2"/>
          <a:stretch>
            <a:fillRect/>
          </a:stretch>
        </p:blipFill>
        <p:spPr>
          <a:xfrm>
            <a:off x="5029178" y="304800"/>
            <a:ext cx="2744200" cy="1353043"/>
          </a:xfrm>
          <a:prstGeom prst="rect">
            <a:avLst/>
          </a:prstGeom>
        </p:spPr>
      </p:pic>
      <p:pic>
        <p:nvPicPr>
          <p:cNvPr id="5" name="Picture 4">
            <a:extLst>
              <a:ext uri="{FF2B5EF4-FFF2-40B4-BE49-F238E27FC236}">
                <a16:creationId xmlns:a16="http://schemas.microsoft.com/office/drawing/2014/main" id="{42BE6F47-F5BF-481B-B18D-2D09CDBAEE18}"/>
              </a:ext>
            </a:extLst>
          </p:cNvPr>
          <p:cNvPicPr>
            <a:picLocks noChangeAspect="1"/>
          </p:cNvPicPr>
          <p:nvPr/>
        </p:nvPicPr>
        <p:blipFill>
          <a:blip r:embed="rId3"/>
          <a:stretch>
            <a:fillRect/>
          </a:stretch>
        </p:blipFill>
        <p:spPr>
          <a:xfrm>
            <a:off x="5029178" y="1657843"/>
            <a:ext cx="2744200" cy="1262817"/>
          </a:xfrm>
          <a:prstGeom prst="rect">
            <a:avLst/>
          </a:prstGeom>
        </p:spPr>
      </p:pic>
      <p:pic>
        <p:nvPicPr>
          <p:cNvPr id="6" name="Picture 5">
            <a:extLst>
              <a:ext uri="{FF2B5EF4-FFF2-40B4-BE49-F238E27FC236}">
                <a16:creationId xmlns:a16="http://schemas.microsoft.com/office/drawing/2014/main" id="{2086C91A-C8C9-41DA-8DB1-DE1148DF8494}"/>
              </a:ext>
            </a:extLst>
          </p:cNvPr>
          <p:cNvPicPr>
            <a:picLocks noChangeAspect="1"/>
          </p:cNvPicPr>
          <p:nvPr/>
        </p:nvPicPr>
        <p:blipFill>
          <a:blip r:embed="rId4"/>
          <a:stretch>
            <a:fillRect/>
          </a:stretch>
        </p:blipFill>
        <p:spPr>
          <a:xfrm>
            <a:off x="5029178" y="2945305"/>
            <a:ext cx="2744200" cy="1306531"/>
          </a:xfrm>
          <a:prstGeom prst="rect">
            <a:avLst/>
          </a:prstGeom>
        </p:spPr>
      </p:pic>
      <p:pic>
        <p:nvPicPr>
          <p:cNvPr id="7" name="Picture 6">
            <a:extLst>
              <a:ext uri="{FF2B5EF4-FFF2-40B4-BE49-F238E27FC236}">
                <a16:creationId xmlns:a16="http://schemas.microsoft.com/office/drawing/2014/main" id="{A16644E4-624F-49AC-8061-A6C06EBFC085}"/>
              </a:ext>
            </a:extLst>
          </p:cNvPr>
          <p:cNvPicPr>
            <a:picLocks noChangeAspect="1"/>
          </p:cNvPicPr>
          <p:nvPr/>
        </p:nvPicPr>
        <p:blipFill>
          <a:blip r:embed="rId5"/>
          <a:stretch>
            <a:fillRect/>
          </a:stretch>
        </p:blipFill>
        <p:spPr>
          <a:xfrm>
            <a:off x="5029178" y="4223292"/>
            <a:ext cx="2744200" cy="1240729"/>
          </a:xfrm>
          <a:prstGeom prst="rect">
            <a:avLst/>
          </a:prstGeom>
        </p:spPr>
      </p:pic>
      <p:pic>
        <p:nvPicPr>
          <p:cNvPr id="8" name="Picture 7">
            <a:extLst>
              <a:ext uri="{FF2B5EF4-FFF2-40B4-BE49-F238E27FC236}">
                <a16:creationId xmlns:a16="http://schemas.microsoft.com/office/drawing/2014/main" id="{DCE3E89E-6FFF-4178-9998-4E936120D3E8}"/>
              </a:ext>
            </a:extLst>
          </p:cNvPr>
          <p:cNvPicPr>
            <a:picLocks noChangeAspect="1"/>
          </p:cNvPicPr>
          <p:nvPr/>
        </p:nvPicPr>
        <p:blipFill>
          <a:blip r:embed="rId6"/>
          <a:stretch>
            <a:fillRect/>
          </a:stretch>
        </p:blipFill>
        <p:spPr>
          <a:xfrm>
            <a:off x="5029178" y="5529823"/>
            <a:ext cx="2744199" cy="1265056"/>
          </a:xfrm>
          <a:prstGeom prst="rect">
            <a:avLst/>
          </a:prstGeom>
        </p:spPr>
      </p:pic>
      <p:pic>
        <p:nvPicPr>
          <p:cNvPr id="9" name="Picture 8">
            <a:extLst>
              <a:ext uri="{FF2B5EF4-FFF2-40B4-BE49-F238E27FC236}">
                <a16:creationId xmlns:a16="http://schemas.microsoft.com/office/drawing/2014/main" id="{2D704646-CF6A-45F3-A0FF-9BDCDB58ECD8}"/>
              </a:ext>
            </a:extLst>
          </p:cNvPr>
          <p:cNvPicPr>
            <a:picLocks noChangeAspect="1"/>
          </p:cNvPicPr>
          <p:nvPr/>
        </p:nvPicPr>
        <p:blipFill>
          <a:blip r:embed="rId7"/>
          <a:stretch>
            <a:fillRect/>
          </a:stretch>
        </p:blipFill>
        <p:spPr>
          <a:xfrm>
            <a:off x="7773378" y="367050"/>
            <a:ext cx="1218222" cy="1157443"/>
          </a:xfrm>
          <a:prstGeom prst="rect">
            <a:avLst/>
          </a:prstGeom>
        </p:spPr>
      </p:pic>
      <p:pic>
        <p:nvPicPr>
          <p:cNvPr id="10" name="Picture 9">
            <a:extLst>
              <a:ext uri="{FF2B5EF4-FFF2-40B4-BE49-F238E27FC236}">
                <a16:creationId xmlns:a16="http://schemas.microsoft.com/office/drawing/2014/main" id="{A81D6380-672B-4ACF-8DF6-9332F7279EC7}"/>
              </a:ext>
            </a:extLst>
          </p:cNvPr>
          <p:cNvPicPr>
            <a:picLocks noChangeAspect="1"/>
          </p:cNvPicPr>
          <p:nvPr/>
        </p:nvPicPr>
        <p:blipFill>
          <a:blip r:embed="rId8"/>
          <a:stretch>
            <a:fillRect/>
          </a:stretch>
        </p:blipFill>
        <p:spPr>
          <a:xfrm>
            <a:off x="7773378" y="1615801"/>
            <a:ext cx="1218222" cy="1312332"/>
          </a:xfrm>
          <a:prstGeom prst="rect">
            <a:avLst/>
          </a:prstGeom>
        </p:spPr>
      </p:pic>
      <p:pic>
        <p:nvPicPr>
          <p:cNvPr id="11" name="Picture 10">
            <a:extLst>
              <a:ext uri="{FF2B5EF4-FFF2-40B4-BE49-F238E27FC236}">
                <a16:creationId xmlns:a16="http://schemas.microsoft.com/office/drawing/2014/main" id="{9D8D2188-193D-4663-8C8E-7A56ACEDAB82}"/>
              </a:ext>
            </a:extLst>
          </p:cNvPr>
          <p:cNvPicPr>
            <a:picLocks noChangeAspect="1"/>
          </p:cNvPicPr>
          <p:nvPr/>
        </p:nvPicPr>
        <p:blipFill>
          <a:blip r:embed="rId9"/>
          <a:stretch>
            <a:fillRect/>
          </a:stretch>
        </p:blipFill>
        <p:spPr>
          <a:xfrm>
            <a:off x="7773377" y="2962702"/>
            <a:ext cx="1218222" cy="1263010"/>
          </a:xfrm>
          <a:prstGeom prst="rect">
            <a:avLst/>
          </a:prstGeom>
        </p:spPr>
      </p:pic>
      <p:pic>
        <p:nvPicPr>
          <p:cNvPr id="12" name="Picture 11">
            <a:extLst>
              <a:ext uri="{FF2B5EF4-FFF2-40B4-BE49-F238E27FC236}">
                <a16:creationId xmlns:a16="http://schemas.microsoft.com/office/drawing/2014/main" id="{5DE6B35F-7BC8-442E-B989-4B2BEFFEF705}"/>
              </a:ext>
            </a:extLst>
          </p:cNvPr>
          <p:cNvPicPr>
            <a:picLocks noChangeAspect="1"/>
          </p:cNvPicPr>
          <p:nvPr/>
        </p:nvPicPr>
        <p:blipFill>
          <a:blip r:embed="rId10"/>
          <a:stretch>
            <a:fillRect/>
          </a:stretch>
        </p:blipFill>
        <p:spPr>
          <a:xfrm>
            <a:off x="7773377" y="4220525"/>
            <a:ext cx="1218222" cy="1240730"/>
          </a:xfrm>
          <a:prstGeom prst="rect">
            <a:avLst/>
          </a:prstGeom>
        </p:spPr>
      </p:pic>
      <p:pic>
        <p:nvPicPr>
          <p:cNvPr id="13" name="Picture 12">
            <a:extLst>
              <a:ext uri="{FF2B5EF4-FFF2-40B4-BE49-F238E27FC236}">
                <a16:creationId xmlns:a16="http://schemas.microsoft.com/office/drawing/2014/main" id="{CA400B62-2FAA-428E-923A-7B356835D661}"/>
              </a:ext>
            </a:extLst>
          </p:cNvPr>
          <p:cNvPicPr>
            <a:picLocks noChangeAspect="1"/>
          </p:cNvPicPr>
          <p:nvPr/>
        </p:nvPicPr>
        <p:blipFill>
          <a:blip r:embed="rId11"/>
          <a:stretch>
            <a:fillRect/>
          </a:stretch>
        </p:blipFill>
        <p:spPr>
          <a:xfrm>
            <a:off x="7773377" y="5521579"/>
            <a:ext cx="1218222" cy="1270681"/>
          </a:xfrm>
          <a:prstGeom prst="rect">
            <a:avLst/>
          </a:prstGeom>
        </p:spPr>
      </p:pic>
      <p:sp>
        <p:nvSpPr>
          <p:cNvPr id="14" name="TextBox 13">
            <a:extLst>
              <a:ext uri="{FF2B5EF4-FFF2-40B4-BE49-F238E27FC236}">
                <a16:creationId xmlns:a16="http://schemas.microsoft.com/office/drawing/2014/main" id="{6FBEC91F-DD41-4F3E-86FA-BEFAECA7F6C7}"/>
              </a:ext>
            </a:extLst>
          </p:cNvPr>
          <p:cNvSpPr txBox="1"/>
          <p:nvPr/>
        </p:nvSpPr>
        <p:spPr>
          <a:xfrm>
            <a:off x="4876800" y="59"/>
            <a:ext cx="2028825" cy="261610"/>
          </a:xfrm>
          <a:prstGeom prst="rect">
            <a:avLst/>
          </a:prstGeom>
          <a:noFill/>
        </p:spPr>
        <p:txBody>
          <a:bodyPr wrap="square" rtlCol="0">
            <a:spAutoFit/>
          </a:bodyPr>
          <a:lstStyle/>
          <a:p>
            <a:r>
              <a:rPr lang="en-US" sz="1100" b="1" dirty="0">
                <a:solidFill>
                  <a:schemeClr val="bg1">
                    <a:lumMod val="95000"/>
                  </a:schemeClr>
                </a:solidFill>
              </a:rPr>
              <a:t>Ensemble Mean</a:t>
            </a:r>
          </a:p>
        </p:txBody>
      </p:sp>
      <p:sp>
        <p:nvSpPr>
          <p:cNvPr id="15" name="TextBox 14">
            <a:extLst>
              <a:ext uri="{FF2B5EF4-FFF2-40B4-BE49-F238E27FC236}">
                <a16:creationId xmlns:a16="http://schemas.microsoft.com/office/drawing/2014/main" id="{96113574-C64F-452C-B883-541101DCE9A2}"/>
              </a:ext>
            </a:extLst>
          </p:cNvPr>
          <p:cNvSpPr txBox="1"/>
          <p:nvPr/>
        </p:nvSpPr>
        <p:spPr>
          <a:xfrm>
            <a:off x="6196012" y="-18170"/>
            <a:ext cx="2028825" cy="261610"/>
          </a:xfrm>
          <a:prstGeom prst="rect">
            <a:avLst/>
          </a:prstGeom>
          <a:noFill/>
        </p:spPr>
        <p:txBody>
          <a:bodyPr wrap="square" rtlCol="0">
            <a:spAutoFit/>
          </a:bodyPr>
          <a:lstStyle/>
          <a:p>
            <a:r>
              <a:rPr lang="en-US" sz="1100" b="1" dirty="0">
                <a:solidFill>
                  <a:schemeClr val="bg1">
                    <a:lumMod val="95000"/>
                  </a:schemeClr>
                </a:solidFill>
              </a:rPr>
              <a:t>Ensemble</a:t>
            </a:r>
            <a:r>
              <a:rPr lang="en-US" sz="1100" b="1" dirty="0"/>
              <a:t> </a:t>
            </a:r>
            <a:r>
              <a:rPr lang="en-US" sz="1100" b="1" dirty="0">
                <a:solidFill>
                  <a:schemeClr val="bg1">
                    <a:lumMod val="95000"/>
                  </a:schemeClr>
                </a:solidFill>
              </a:rPr>
              <a:t>STD</a:t>
            </a:r>
          </a:p>
        </p:txBody>
      </p:sp>
      <p:sp>
        <p:nvSpPr>
          <p:cNvPr id="16" name="TextBox 15">
            <a:extLst>
              <a:ext uri="{FF2B5EF4-FFF2-40B4-BE49-F238E27FC236}">
                <a16:creationId xmlns:a16="http://schemas.microsoft.com/office/drawing/2014/main" id="{C2F43852-2AA7-46D5-BD00-193B3EF882AF}"/>
              </a:ext>
            </a:extLst>
          </p:cNvPr>
          <p:cNvSpPr txBox="1"/>
          <p:nvPr/>
        </p:nvSpPr>
        <p:spPr>
          <a:xfrm>
            <a:off x="3981938" y="2241192"/>
            <a:ext cx="1103923" cy="338554"/>
          </a:xfrm>
          <a:prstGeom prst="rect">
            <a:avLst/>
          </a:prstGeom>
          <a:noFill/>
        </p:spPr>
        <p:txBody>
          <a:bodyPr wrap="square" rtlCol="0">
            <a:spAutoFit/>
          </a:bodyPr>
          <a:lstStyle/>
          <a:p>
            <a:r>
              <a:rPr lang="en-US" sz="1600" b="1" dirty="0">
                <a:solidFill>
                  <a:schemeClr val="bg1">
                    <a:lumMod val="95000"/>
                  </a:schemeClr>
                </a:solidFill>
              </a:rPr>
              <a:t>Cycle 1</a:t>
            </a:r>
          </a:p>
        </p:txBody>
      </p:sp>
      <p:sp>
        <p:nvSpPr>
          <p:cNvPr id="20" name="TextBox 19">
            <a:extLst>
              <a:ext uri="{FF2B5EF4-FFF2-40B4-BE49-F238E27FC236}">
                <a16:creationId xmlns:a16="http://schemas.microsoft.com/office/drawing/2014/main" id="{63F41314-5FE8-48B0-87B5-FC33C519B64C}"/>
              </a:ext>
            </a:extLst>
          </p:cNvPr>
          <p:cNvSpPr txBox="1"/>
          <p:nvPr/>
        </p:nvSpPr>
        <p:spPr>
          <a:xfrm>
            <a:off x="3981937" y="3334732"/>
            <a:ext cx="1103923" cy="338554"/>
          </a:xfrm>
          <a:prstGeom prst="rect">
            <a:avLst/>
          </a:prstGeom>
          <a:noFill/>
        </p:spPr>
        <p:txBody>
          <a:bodyPr wrap="square" rtlCol="0">
            <a:spAutoFit/>
          </a:bodyPr>
          <a:lstStyle/>
          <a:p>
            <a:r>
              <a:rPr lang="en-US" sz="1600" b="1" dirty="0">
                <a:solidFill>
                  <a:schemeClr val="bg1">
                    <a:lumMod val="95000"/>
                  </a:schemeClr>
                </a:solidFill>
              </a:rPr>
              <a:t>Cycle 2</a:t>
            </a:r>
          </a:p>
        </p:txBody>
      </p:sp>
      <p:sp>
        <p:nvSpPr>
          <p:cNvPr id="21" name="TextBox 20">
            <a:extLst>
              <a:ext uri="{FF2B5EF4-FFF2-40B4-BE49-F238E27FC236}">
                <a16:creationId xmlns:a16="http://schemas.microsoft.com/office/drawing/2014/main" id="{DE3933D1-5670-4539-9886-9981905014D9}"/>
              </a:ext>
            </a:extLst>
          </p:cNvPr>
          <p:cNvSpPr txBox="1"/>
          <p:nvPr/>
        </p:nvSpPr>
        <p:spPr>
          <a:xfrm>
            <a:off x="3987192" y="4697705"/>
            <a:ext cx="1103923" cy="338554"/>
          </a:xfrm>
          <a:prstGeom prst="rect">
            <a:avLst/>
          </a:prstGeom>
          <a:noFill/>
        </p:spPr>
        <p:txBody>
          <a:bodyPr wrap="square" rtlCol="0">
            <a:spAutoFit/>
          </a:bodyPr>
          <a:lstStyle/>
          <a:p>
            <a:r>
              <a:rPr lang="en-US" sz="1600" b="1" dirty="0">
                <a:solidFill>
                  <a:schemeClr val="bg1">
                    <a:lumMod val="95000"/>
                  </a:schemeClr>
                </a:solidFill>
              </a:rPr>
              <a:t>Cycle 3</a:t>
            </a:r>
          </a:p>
        </p:txBody>
      </p:sp>
      <p:sp>
        <p:nvSpPr>
          <p:cNvPr id="22" name="TextBox 21">
            <a:extLst>
              <a:ext uri="{FF2B5EF4-FFF2-40B4-BE49-F238E27FC236}">
                <a16:creationId xmlns:a16="http://schemas.microsoft.com/office/drawing/2014/main" id="{9AE145F7-7B6D-4406-BC39-05448F9AA1DE}"/>
              </a:ext>
            </a:extLst>
          </p:cNvPr>
          <p:cNvSpPr txBox="1"/>
          <p:nvPr/>
        </p:nvSpPr>
        <p:spPr>
          <a:xfrm>
            <a:off x="3981937" y="6205563"/>
            <a:ext cx="1103923" cy="338554"/>
          </a:xfrm>
          <a:prstGeom prst="rect">
            <a:avLst/>
          </a:prstGeom>
          <a:noFill/>
        </p:spPr>
        <p:txBody>
          <a:bodyPr wrap="square" rtlCol="0">
            <a:spAutoFit/>
          </a:bodyPr>
          <a:lstStyle/>
          <a:p>
            <a:r>
              <a:rPr lang="en-US" sz="1600" b="1" dirty="0">
                <a:solidFill>
                  <a:schemeClr val="bg1">
                    <a:lumMod val="95000"/>
                  </a:schemeClr>
                </a:solidFill>
              </a:rPr>
              <a:t>Cycle 4</a:t>
            </a:r>
          </a:p>
        </p:txBody>
      </p:sp>
    </p:spTree>
    <p:extLst>
      <p:ext uri="{BB962C8B-B14F-4D97-AF65-F5344CB8AC3E}">
        <p14:creationId xmlns:p14="http://schemas.microsoft.com/office/powerpoint/2010/main" val="546586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962F2-503E-4795-8D31-4BD5B9A7D520}"/>
              </a:ext>
            </a:extLst>
          </p:cNvPr>
          <p:cNvSpPr>
            <a:spLocks noGrp="1"/>
          </p:cNvSpPr>
          <p:nvPr>
            <p:ph type="title"/>
          </p:nvPr>
        </p:nvSpPr>
        <p:spPr/>
        <p:txBody>
          <a:bodyPr/>
          <a:lstStyle/>
          <a:p>
            <a:r>
              <a:rPr lang="en-US" dirty="0"/>
              <a:t>Advantages of Data Assimilation Methods</a:t>
            </a:r>
          </a:p>
        </p:txBody>
      </p:sp>
      <p:sp>
        <p:nvSpPr>
          <p:cNvPr id="3" name="Content Placeholder 2">
            <a:extLst>
              <a:ext uri="{FF2B5EF4-FFF2-40B4-BE49-F238E27FC236}">
                <a16:creationId xmlns:a16="http://schemas.microsoft.com/office/drawing/2014/main" id="{A466E58A-9AF8-4AF2-AE7E-2F98B51A4676}"/>
              </a:ext>
            </a:extLst>
          </p:cNvPr>
          <p:cNvSpPr>
            <a:spLocks noGrp="1"/>
          </p:cNvSpPr>
          <p:nvPr>
            <p:ph idx="1"/>
          </p:nvPr>
        </p:nvSpPr>
        <p:spPr>
          <a:xfrm>
            <a:off x="52848" y="1828800"/>
            <a:ext cx="5410200" cy="3352800"/>
          </a:xfrm>
        </p:spPr>
        <p:txBody>
          <a:bodyPr/>
          <a:lstStyle/>
          <a:p>
            <a:pPr marL="285750" indent="-285750">
              <a:buFont typeface="Arial" panose="020B0604020202020204" pitchFamily="34" charset="0"/>
              <a:buChar char="•"/>
            </a:pPr>
            <a:r>
              <a:rPr lang="en-US" sz="2400" dirty="0"/>
              <a:t>An ensemble of initial parameter values (Prior Ensemble) are used.</a:t>
            </a:r>
          </a:p>
          <a:p>
            <a:pPr marL="285750" indent="-285750">
              <a:buFont typeface="Arial" panose="020B0604020202020204" pitchFamily="34" charset="0"/>
              <a:buChar char="•"/>
            </a:pPr>
            <a:r>
              <a:rPr lang="en-US" sz="2400" dirty="0"/>
              <a:t>Forward runs (Sample size N) is much smaller (m~10</a:t>
            </a:r>
            <a:r>
              <a:rPr lang="en-US" sz="2400" baseline="30000" dirty="0"/>
              <a:t>2</a:t>
            </a:r>
            <a:r>
              <a:rPr lang="en-US" sz="2400" dirty="0"/>
              <a:t>) than the number of the unknown parameters (n~10</a:t>
            </a:r>
            <a:r>
              <a:rPr lang="en-US" sz="2400" baseline="30000" dirty="0"/>
              <a:t>6</a:t>
            </a:r>
            <a:r>
              <a:rPr lang="en-US" sz="2400" dirty="0"/>
              <a:t>). </a:t>
            </a:r>
          </a:p>
          <a:p>
            <a:pPr marL="285750" indent="-285750">
              <a:buFont typeface="Arial" panose="020B0604020202020204" pitchFamily="34" charset="0"/>
              <a:buChar char="•"/>
            </a:pPr>
            <a:r>
              <a:rPr lang="en-US" sz="2400" dirty="0"/>
              <a:t>Uncertainty Quantification (UQ) is built-in the data assimilation.</a:t>
            </a:r>
          </a:p>
          <a:p>
            <a:endParaRPr lang="en-US" sz="2400" dirty="0"/>
          </a:p>
        </p:txBody>
      </p:sp>
      <p:pic>
        <p:nvPicPr>
          <p:cNvPr id="4" name="Picture 2" descr="Image result for sampling error sample size">
            <a:extLst>
              <a:ext uri="{FF2B5EF4-FFF2-40B4-BE49-F238E27FC236}">
                <a16:creationId xmlns:a16="http://schemas.microsoft.com/office/drawing/2014/main" id="{B3487E45-6A0B-4387-A451-57D86D61F0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4552" y="1828800"/>
            <a:ext cx="3276600" cy="19765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5B556A-59AB-4273-8976-448555F4D9A9}"/>
              </a:ext>
            </a:extLst>
          </p:cNvPr>
          <p:cNvSpPr txBox="1"/>
          <p:nvPr/>
        </p:nvSpPr>
        <p:spPr>
          <a:xfrm>
            <a:off x="8138652" y="1828800"/>
            <a:ext cx="990600" cy="369332"/>
          </a:xfrm>
          <a:prstGeom prst="rect">
            <a:avLst/>
          </a:prstGeom>
          <a:noFill/>
        </p:spPr>
        <p:txBody>
          <a:bodyPr wrap="square" rtlCol="0">
            <a:spAutoFit/>
          </a:bodyPr>
          <a:lstStyle/>
          <a:p>
            <a:r>
              <a:rPr lang="en-US" sz="1800" i="1" dirty="0"/>
              <a:t>O(1/N)</a:t>
            </a:r>
          </a:p>
        </p:txBody>
      </p:sp>
    </p:spTree>
    <p:extLst>
      <p:ext uri="{BB962C8B-B14F-4D97-AF65-F5344CB8AC3E}">
        <p14:creationId xmlns:p14="http://schemas.microsoft.com/office/powerpoint/2010/main" val="4087153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DA8FD-635D-48D6-8F00-4B8499C20EE9}"/>
              </a:ext>
            </a:extLst>
          </p:cNvPr>
          <p:cNvSpPr>
            <a:spLocks noGrp="1"/>
          </p:cNvSpPr>
          <p:nvPr>
            <p:ph type="title"/>
          </p:nvPr>
        </p:nvSpPr>
        <p:spPr>
          <a:xfrm>
            <a:off x="152400" y="-148048"/>
            <a:ext cx="8305800" cy="1143000"/>
          </a:xfrm>
        </p:spPr>
        <p:txBody>
          <a:bodyPr/>
          <a:lstStyle/>
          <a:p>
            <a:r>
              <a:rPr lang="en-US" dirty="0"/>
              <a:t>More than Parameter Calibration…</a:t>
            </a:r>
          </a:p>
        </p:txBody>
      </p:sp>
      <p:sp>
        <p:nvSpPr>
          <p:cNvPr id="10" name="Rectangle: Rounded Corners 9">
            <a:extLst>
              <a:ext uri="{FF2B5EF4-FFF2-40B4-BE49-F238E27FC236}">
                <a16:creationId xmlns:a16="http://schemas.microsoft.com/office/drawing/2014/main" id="{01ABA826-243A-4F74-A4D2-1179991DDC1F}"/>
              </a:ext>
            </a:extLst>
          </p:cNvPr>
          <p:cNvSpPr/>
          <p:nvPr/>
        </p:nvSpPr>
        <p:spPr bwMode="auto">
          <a:xfrm>
            <a:off x="3126828" y="1299341"/>
            <a:ext cx="1524000" cy="461141"/>
          </a:xfrm>
          <a:prstGeom prst="round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ea typeface="ＭＳ Ｐゴシック" charset="0"/>
              </a:rPr>
              <a:t>Model</a:t>
            </a:r>
          </a:p>
        </p:txBody>
      </p:sp>
      <p:sp>
        <p:nvSpPr>
          <p:cNvPr id="14" name="TextBox 13">
            <a:extLst>
              <a:ext uri="{FF2B5EF4-FFF2-40B4-BE49-F238E27FC236}">
                <a16:creationId xmlns:a16="http://schemas.microsoft.com/office/drawing/2014/main" id="{7E045464-E771-40C8-99F3-BA247E017784}"/>
              </a:ext>
            </a:extLst>
          </p:cNvPr>
          <p:cNvSpPr txBox="1"/>
          <p:nvPr/>
        </p:nvSpPr>
        <p:spPr>
          <a:xfrm>
            <a:off x="1355604" y="1392832"/>
            <a:ext cx="1447800" cy="276999"/>
          </a:xfrm>
          <a:prstGeom prst="rect">
            <a:avLst/>
          </a:prstGeom>
          <a:noFill/>
        </p:spPr>
        <p:txBody>
          <a:bodyPr wrap="square" rtlCol="0">
            <a:spAutoFit/>
          </a:bodyPr>
          <a:lstStyle/>
          <a:p>
            <a:r>
              <a:rPr lang="en-US" sz="1200" b="1" dirty="0">
                <a:solidFill>
                  <a:srgbClr val="FFC000"/>
                </a:solidFill>
              </a:rPr>
              <a:t>Initial States</a:t>
            </a:r>
          </a:p>
        </p:txBody>
      </p:sp>
      <p:cxnSp>
        <p:nvCxnSpPr>
          <p:cNvPr id="16" name="Straight Arrow Connector 15">
            <a:extLst>
              <a:ext uri="{FF2B5EF4-FFF2-40B4-BE49-F238E27FC236}">
                <a16:creationId xmlns:a16="http://schemas.microsoft.com/office/drawing/2014/main" id="{889B4C0F-D492-4AD6-86E4-7ABCA526AD17}"/>
              </a:ext>
            </a:extLst>
          </p:cNvPr>
          <p:cNvCxnSpPr>
            <a:stCxn id="10" idx="3"/>
          </p:cNvCxnSpPr>
          <p:nvPr/>
        </p:nvCxnSpPr>
        <p:spPr bwMode="auto">
          <a:xfrm flipV="1">
            <a:off x="4650828" y="1529910"/>
            <a:ext cx="381000" cy="2"/>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7" name="TextBox 16">
            <a:extLst>
              <a:ext uri="{FF2B5EF4-FFF2-40B4-BE49-F238E27FC236}">
                <a16:creationId xmlns:a16="http://schemas.microsoft.com/office/drawing/2014/main" id="{0DE4AC37-F7C6-421C-AE9F-15E44083B69E}"/>
              </a:ext>
            </a:extLst>
          </p:cNvPr>
          <p:cNvSpPr txBox="1"/>
          <p:nvPr/>
        </p:nvSpPr>
        <p:spPr>
          <a:xfrm>
            <a:off x="5016062" y="1391151"/>
            <a:ext cx="1692166" cy="276999"/>
          </a:xfrm>
          <a:prstGeom prst="rect">
            <a:avLst/>
          </a:prstGeom>
          <a:noFill/>
        </p:spPr>
        <p:txBody>
          <a:bodyPr wrap="square" rtlCol="0">
            <a:spAutoFit/>
          </a:bodyPr>
          <a:lstStyle/>
          <a:p>
            <a:r>
              <a:rPr lang="en-US" sz="1200" b="1" dirty="0">
                <a:solidFill>
                  <a:srgbClr val="FFC000"/>
                </a:solidFill>
              </a:rPr>
              <a:t>Model Predictions</a:t>
            </a:r>
          </a:p>
        </p:txBody>
      </p:sp>
      <p:sp>
        <p:nvSpPr>
          <p:cNvPr id="19" name="Cube 18">
            <a:extLst>
              <a:ext uri="{FF2B5EF4-FFF2-40B4-BE49-F238E27FC236}">
                <a16:creationId xmlns:a16="http://schemas.microsoft.com/office/drawing/2014/main" id="{29655102-3895-4B82-A99C-CBB50CF3E2A9}"/>
              </a:ext>
            </a:extLst>
          </p:cNvPr>
          <p:cNvSpPr/>
          <p:nvPr/>
        </p:nvSpPr>
        <p:spPr bwMode="auto">
          <a:xfrm>
            <a:off x="3067826" y="2051808"/>
            <a:ext cx="1696267" cy="566568"/>
          </a:xfrm>
          <a:prstGeom prst="cube">
            <a:avLst/>
          </a:prstGeom>
          <a:solidFill>
            <a:srgbClr val="A74F19"/>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rPr>
              <a:t>Kalman Filter</a:t>
            </a:r>
          </a:p>
        </p:txBody>
      </p:sp>
      <p:cxnSp>
        <p:nvCxnSpPr>
          <p:cNvPr id="21" name="Connector: Elbow 20">
            <a:extLst>
              <a:ext uri="{FF2B5EF4-FFF2-40B4-BE49-F238E27FC236}">
                <a16:creationId xmlns:a16="http://schemas.microsoft.com/office/drawing/2014/main" id="{760FED5D-D58F-467E-9B2C-A18EFB1EBC81}"/>
              </a:ext>
            </a:extLst>
          </p:cNvPr>
          <p:cNvCxnSpPr>
            <a:cxnSpLocks/>
            <a:stCxn id="17" idx="2"/>
            <a:endCxn id="19" idx="0"/>
          </p:cNvCxnSpPr>
          <p:nvPr/>
        </p:nvCxnSpPr>
        <p:spPr bwMode="auto">
          <a:xfrm rot="5400000">
            <a:off x="4732634" y="922297"/>
            <a:ext cx="383658" cy="1875364"/>
          </a:xfrm>
          <a:prstGeom prst="bentConnector3">
            <a:avLst>
              <a:gd name="adj1" fmla="val 50000"/>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3" name="TextBox 22">
            <a:extLst>
              <a:ext uri="{FF2B5EF4-FFF2-40B4-BE49-F238E27FC236}">
                <a16:creationId xmlns:a16="http://schemas.microsoft.com/office/drawing/2014/main" id="{91D3C70F-6F57-4136-A379-6A917D7496E9}"/>
              </a:ext>
            </a:extLst>
          </p:cNvPr>
          <p:cNvSpPr txBox="1"/>
          <p:nvPr/>
        </p:nvSpPr>
        <p:spPr>
          <a:xfrm>
            <a:off x="5152696" y="2159268"/>
            <a:ext cx="1875364" cy="276999"/>
          </a:xfrm>
          <a:prstGeom prst="rect">
            <a:avLst/>
          </a:prstGeom>
          <a:noFill/>
        </p:spPr>
        <p:txBody>
          <a:bodyPr wrap="square" rtlCol="0">
            <a:spAutoFit/>
          </a:bodyPr>
          <a:lstStyle/>
          <a:p>
            <a:r>
              <a:rPr lang="en-US" sz="1200" b="1" dirty="0">
                <a:solidFill>
                  <a:srgbClr val="FFC000"/>
                </a:solidFill>
              </a:rPr>
              <a:t>Observations at time 1</a:t>
            </a:r>
          </a:p>
        </p:txBody>
      </p:sp>
      <p:cxnSp>
        <p:nvCxnSpPr>
          <p:cNvPr id="24" name="Straight Arrow Connector 23">
            <a:extLst>
              <a:ext uri="{FF2B5EF4-FFF2-40B4-BE49-F238E27FC236}">
                <a16:creationId xmlns:a16="http://schemas.microsoft.com/office/drawing/2014/main" id="{C26B9C60-BE8D-41FE-9C11-A7C78AB83FB2}"/>
              </a:ext>
            </a:extLst>
          </p:cNvPr>
          <p:cNvCxnSpPr>
            <a:cxnSpLocks/>
          </p:cNvCxnSpPr>
          <p:nvPr/>
        </p:nvCxnSpPr>
        <p:spPr bwMode="auto">
          <a:xfrm flipH="1">
            <a:off x="4824248" y="2293882"/>
            <a:ext cx="359980" cy="0"/>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3" name="Rectangle: Rounded Corners 32">
            <a:extLst>
              <a:ext uri="{FF2B5EF4-FFF2-40B4-BE49-F238E27FC236}">
                <a16:creationId xmlns:a16="http://schemas.microsoft.com/office/drawing/2014/main" id="{994F882C-3EB6-4075-820E-13A61901E099}"/>
              </a:ext>
            </a:extLst>
          </p:cNvPr>
          <p:cNvSpPr/>
          <p:nvPr/>
        </p:nvSpPr>
        <p:spPr bwMode="auto">
          <a:xfrm>
            <a:off x="3126828" y="2971800"/>
            <a:ext cx="1524000" cy="461141"/>
          </a:xfrm>
          <a:prstGeom prst="round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ea typeface="ＭＳ Ｐゴシック" charset="0"/>
              </a:rPr>
              <a:t>Model</a:t>
            </a:r>
          </a:p>
        </p:txBody>
      </p:sp>
      <p:cxnSp>
        <p:nvCxnSpPr>
          <p:cNvPr id="36" name="Straight Arrow Connector 35">
            <a:extLst>
              <a:ext uri="{FF2B5EF4-FFF2-40B4-BE49-F238E27FC236}">
                <a16:creationId xmlns:a16="http://schemas.microsoft.com/office/drawing/2014/main" id="{4B0D6296-6A25-4002-B071-8E7A4AAC97AF}"/>
              </a:ext>
            </a:extLst>
          </p:cNvPr>
          <p:cNvCxnSpPr>
            <a:stCxn id="33" idx="3"/>
          </p:cNvCxnSpPr>
          <p:nvPr/>
        </p:nvCxnSpPr>
        <p:spPr bwMode="auto">
          <a:xfrm flipV="1">
            <a:off x="4650828" y="3202369"/>
            <a:ext cx="381000" cy="2"/>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8" name="Connector: Elbow 37">
            <a:extLst>
              <a:ext uri="{FF2B5EF4-FFF2-40B4-BE49-F238E27FC236}">
                <a16:creationId xmlns:a16="http://schemas.microsoft.com/office/drawing/2014/main" id="{E9B143B9-5F83-4D99-9745-C3BD983EF83B}"/>
              </a:ext>
            </a:extLst>
          </p:cNvPr>
          <p:cNvCxnSpPr>
            <a:cxnSpLocks/>
          </p:cNvCxnSpPr>
          <p:nvPr/>
        </p:nvCxnSpPr>
        <p:spPr bwMode="auto">
          <a:xfrm rot="5400000">
            <a:off x="2899031" y="1959347"/>
            <a:ext cx="414436" cy="1761064"/>
          </a:xfrm>
          <a:prstGeom prst="bentConnector3">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Arrow Connector 42">
            <a:extLst>
              <a:ext uri="{FF2B5EF4-FFF2-40B4-BE49-F238E27FC236}">
                <a16:creationId xmlns:a16="http://schemas.microsoft.com/office/drawing/2014/main" id="{D3BDCDB3-0BFE-4598-BEC3-749AB3531E8A}"/>
              </a:ext>
            </a:extLst>
          </p:cNvPr>
          <p:cNvCxnSpPr>
            <a:stCxn id="14" idx="3"/>
            <a:endCxn id="10" idx="1"/>
          </p:cNvCxnSpPr>
          <p:nvPr/>
        </p:nvCxnSpPr>
        <p:spPr bwMode="auto">
          <a:xfrm flipV="1">
            <a:off x="2803404" y="1529912"/>
            <a:ext cx="323424" cy="1420"/>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Arrow Connector 45">
            <a:extLst>
              <a:ext uri="{FF2B5EF4-FFF2-40B4-BE49-F238E27FC236}">
                <a16:creationId xmlns:a16="http://schemas.microsoft.com/office/drawing/2014/main" id="{3FA4CA6E-3BF7-49C9-827F-47E96D6969C5}"/>
              </a:ext>
            </a:extLst>
          </p:cNvPr>
          <p:cNvCxnSpPr>
            <a:cxnSpLocks/>
          </p:cNvCxnSpPr>
          <p:nvPr/>
        </p:nvCxnSpPr>
        <p:spPr bwMode="auto">
          <a:xfrm flipV="1">
            <a:off x="2803404" y="3184177"/>
            <a:ext cx="323424" cy="1420"/>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7" name="TextBox 46">
            <a:extLst>
              <a:ext uri="{FF2B5EF4-FFF2-40B4-BE49-F238E27FC236}">
                <a16:creationId xmlns:a16="http://schemas.microsoft.com/office/drawing/2014/main" id="{4C2CB4B8-BEC2-4F1B-AAAF-39F872C2E96C}"/>
              </a:ext>
            </a:extLst>
          </p:cNvPr>
          <p:cNvSpPr txBox="1"/>
          <p:nvPr/>
        </p:nvSpPr>
        <p:spPr>
          <a:xfrm>
            <a:off x="5018690" y="3045416"/>
            <a:ext cx="1692166" cy="276999"/>
          </a:xfrm>
          <a:prstGeom prst="rect">
            <a:avLst/>
          </a:prstGeom>
          <a:noFill/>
        </p:spPr>
        <p:txBody>
          <a:bodyPr wrap="square" rtlCol="0">
            <a:spAutoFit/>
          </a:bodyPr>
          <a:lstStyle/>
          <a:p>
            <a:r>
              <a:rPr lang="en-US" sz="1200" b="1" dirty="0">
                <a:solidFill>
                  <a:srgbClr val="FFC000"/>
                </a:solidFill>
              </a:rPr>
              <a:t>Model Predictions</a:t>
            </a:r>
          </a:p>
        </p:txBody>
      </p:sp>
      <p:sp>
        <p:nvSpPr>
          <p:cNvPr id="48" name="Cube 47">
            <a:extLst>
              <a:ext uri="{FF2B5EF4-FFF2-40B4-BE49-F238E27FC236}">
                <a16:creationId xmlns:a16="http://schemas.microsoft.com/office/drawing/2014/main" id="{6A09DBF3-F38A-475B-AA61-3DD046A143FB}"/>
              </a:ext>
            </a:extLst>
          </p:cNvPr>
          <p:cNvSpPr/>
          <p:nvPr/>
        </p:nvSpPr>
        <p:spPr bwMode="auto">
          <a:xfrm>
            <a:off x="3065198" y="3728208"/>
            <a:ext cx="1696267" cy="566568"/>
          </a:xfrm>
          <a:prstGeom prst="cube">
            <a:avLst/>
          </a:prstGeom>
          <a:solidFill>
            <a:srgbClr val="A74F19"/>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ea typeface="ＭＳ Ｐゴシック" charset="0"/>
              </a:rPr>
              <a:t>Kalman Filter</a:t>
            </a:r>
          </a:p>
        </p:txBody>
      </p:sp>
      <p:cxnSp>
        <p:nvCxnSpPr>
          <p:cNvPr id="49" name="Connector: Elbow 48">
            <a:extLst>
              <a:ext uri="{FF2B5EF4-FFF2-40B4-BE49-F238E27FC236}">
                <a16:creationId xmlns:a16="http://schemas.microsoft.com/office/drawing/2014/main" id="{BD881C9A-D223-436E-8E50-8051FB53130D}"/>
              </a:ext>
            </a:extLst>
          </p:cNvPr>
          <p:cNvCxnSpPr>
            <a:cxnSpLocks/>
            <a:endCxn id="48" idx="0"/>
          </p:cNvCxnSpPr>
          <p:nvPr/>
        </p:nvCxnSpPr>
        <p:spPr bwMode="auto">
          <a:xfrm rot="5400000">
            <a:off x="4730006" y="2598697"/>
            <a:ext cx="383658" cy="1875364"/>
          </a:xfrm>
          <a:prstGeom prst="bentConnector3">
            <a:avLst>
              <a:gd name="adj1" fmla="val 50000"/>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0" name="TextBox 49">
            <a:extLst>
              <a:ext uri="{FF2B5EF4-FFF2-40B4-BE49-F238E27FC236}">
                <a16:creationId xmlns:a16="http://schemas.microsoft.com/office/drawing/2014/main" id="{A6D46686-983E-4A7D-A6DA-F30EA775C5F7}"/>
              </a:ext>
            </a:extLst>
          </p:cNvPr>
          <p:cNvSpPr txBox="1"/>
          <p:nvPr/>
        </p:nvSpPr>
        <p:spPr>
          <a:xfrm>
            <a:off x="5150068" y="3835668"/>
            <a:ext cx="1936532" cy="276999"/>
          </a:xfrm>
          <a:prstGeom prst="rect">
            <a:avLst/>
          </a:prstGeom>
          <a:noFill/>
        </p:spPr>
        <p:txBody>
          <a:bodyPr wrap="square" rtlCol="0">
            <a:spAutoFit/>
          </a:bodyPr>
          <a:lstStyle/>
          <a:p>
            <a:r>
              <a:rPr lang="en-US" sz="1200" b="1" dirty="0">
                <a:solidFill>
                  <a:srgbClr val="FFC000"/>
                </a:solidFill>
              </a:rPr>
              <a:t>Observations at time 2</a:t>
            </a:r>
          </a:p>
        </p:txBody>
      </p:sp>
      <p:cxnSp>
        <p:nvCxnSpPr>
          <p:cNvPr id="51" name="Straight Arrow Connector 50">
            <a:extLst>
              <a:ext uri="{FF2B5EF4-FFF2-40B4-BE49-F238E27FC236}">
                <a16:creationId xmlns:a16="http://schemas.microsoft.com/office/drawing/2014/main" id="{467CAB8F-1539-408F-AD7A-DC53418B9290}"/>
              </a:ext>
            </a:extLst>
          </p:cNvPr>
          <p:cNvCxnSpPr>
            <a:cxnSpLocks/>
          </p:cNvCxnSpPr>
          <p:nvPr/>
        </p:nvCxnSpPr>
        <p:spPr bwMode="auto">
          <a:xfrm flipH="1">
            <a:off x="4821620" y="3970282"/>
            <a:ext cx="359980" cy="0"/>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2" name="Rectangle: Rounded Corners 51">
            <a:extLst>
              <a:ext uri="{FF2B5EF4-FFF2-40B4-BE49-F238E27FC236}">
                <a16:creationId xmlns:a16="http://schemas.microsoft.com/office/drawing/2014/main" id="{18C35C3D-8386-406F-9405-9AC1A121B653}"/>
              </a:ext>
            </a:extLst>
          </p:cNvPr>
          <p:cNvSpPr/>
          <p:nvPr/>
        </p:nvSpPr>
        <p:spPr bwMode="auto">
          <a:xfrm>
            <a:off x="3124200" y="4648200"/>
            <a:ext cx="1524000" cy="461141"/>
          </a:xfrm>
          <a:prstGeom prst="round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ea typeface="ＭＳ Ｐゴシック" charset="0"/>
              </a:rPr>
              <a:t>Model</a:t>
            </a:r>
          </a:p>
        </p:txBody>
      </p:sp>
      <p:cxnSp>
        <p:nvCxnSpPr>
          <p:cNvPr id="53" name="Straight Arrow Connector 52">
            <a:extLst>
              <a:ext uri="{FF2B5EF4-FFF2-40B4-BE49-F238E27FC236}">
                <a16:creationId xmlns:a16="http://schemas.microsoft.com/office/drawing/2014/main" id="{D6FDFF4D-403F-4683-BE06-5934C82CFE4B}"/>
              </a:ext>
            </a:extLst>
          </p:cNvPr>
          <p:cNvCxnSpPr>
            <a:stCxn id="52" idx="3"/>
          </p:cNvCxnSpPr>
          <p:nvPr/>
        </p:nvCxnSpPr>
        <p:spPr bwMode="auto">
          <a:xfrm flipV="1">
            <a:off x="4648200" y="4878769"/>
            <a:ext cx="381000" cy="2"/>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4" name="Connector: Elbow 53">
            <a:extLst>
              <a:ext uri="{FF2B5EF4-FFF2-40B4-BE49-F238E27FC236}">
                <a16:creationId xmlns:a16="http://schemas.microsoft.com/office/drawing/2014/main" id="{8DEF0FFD-BA26-4D22-BAC4-C01F6786CCAF}"/>
              </a:ext>
            </a:extLst>
          </p:cNvPr>
          <p:cNvCxnSpPr>
            <a:cxnSpLocks/>
          </p:cNvCxnSpPr>
          <p:nvPr/>
        </p:nvCxnSpPr>
        <p:spPr bwMode="auto">
          <a:xfrm rot="5400000">
            <a:off x="2896403" y="3635747"/>
            <a:ext cx="414436" cy="1761064"/>
          </a:xfrm>
          <a:prstGeom prst="bentConnector3">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6" name="Straight Arrow Connector 55">
            <a:extLst>
              <a:ext uri="{FF2B5EF4-FFF2-40B4-BE49-F238E27FC236}">
                <a16:creationId xmlns:a16="http://schemas.microsoft.com/office/drawing/2014/main" id="{518DAC19-DFC5-4D6E-BD7D-0214839B962B}"/>
              </a:ext>
            </a:extLst>
          </p:cNvPr>
          <p:cNvCxnSpPr>
            <a:cxnSpLocks/>
          </p:cNvCxnSpPr>
          <p:nvPr/>
        </p:nvCxnSpPr>
        <p:spPr bwMode="auto">
          <a:xfrm flipV="1">
            <a:off x="2800776" y="4860577"/>
            <a:ext cx="323424" cy="1420"/>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7" name="TextBox 56">
            <a:extLst>
              <a:ext uri="{FF2B5EF4-FFF2-40B4-BE49-F238E27FC236}">
                <a16:creationId xmlns:a16="http://schemas.microsoft.com/office/drawing/2014/main" id="{CCFC2970-A6CE-4B84-B803-F11F11518725}"/>
              </a:ext>
            </a:extLst>
          </p:cNvPr>
          <p:cNvSpPr txBox="1"/>
          <p:nvPr/>
        </p:nvSpPr>
        <p:spPr>
          <a:xfrm>
            <a:off x="5016062" y="4721816"/>
            <a:ext cx="1692166" cy="276999"/>
          </a:xfrm>
          <a:prstGeom prst="rect">
            <a:avLst/>
          </a:prstGeom>
          <a:noFill/>
        </p:spPr>
        <p:txBody>
          <a:bodyPr wrap="square" rtlCol="0">
            <a:spAutoFit/>
          </a:bodyPr>
          <a:lstStyle/>
          <a:p>
            <a:r>
              <a:rPr lang="en-US" sz="1200" b="1" dirty="0">
                <a:solidFill>
                  <a:srgbClr val="FFC000"/>
                </a:solidFill>
              </a:rPr>
              <a:t>Model Predictions</a:t>
            </a:r>
          </a:p>
        </p:txBody>
      </p:sp>
      <p:sp>
        <p:nvSpPr>
          <p:cNvPr id="60" name="TextBox 59">
            <a:extLst>
              <a:ext uri="{FF2B5EF4-FFF2-40B4-BE49-F238E27FC236}">
                <a16:creationId xmlns:a16="http://schemas.microsoft.com/office/drawing/2014/main" id="{603616B0-A205-41E5-9A69-9F9DC0874B00}"/>
              </a:ext>
            </a:extLst>
          </p:cNvPr>
          <p:cNvSpPr txBox="1"/>
          <p:nvPr/>
        </p:nvSpPr>
        <p:spPr>
          <a:xfrm>
            <a:off x="6555828" y="1329595"/>
            <a:ext cx="2207172" cy="400110"/>
          </a:xfrm>
          <a:prstGeom prst="rect">
            <a:avLst/>
          </a:prstGeom>
          <a:noFill/>
        </p:spPr>
        <p:txBody>
          <a:bodyPr wrap="square" rtlCol="0">
            <a:spAutoFit/>
          </a:bodyPr>
          <a:lstStyle/>
          <a:p>
            <a:r>
              <a:rPr lang="en-US" sz="2000" dirty="0"/>
              <a:t>Time: 1</a:t>
            </a:r>
          </a:p>
        </p:txBody>
      </p:sp>
      <p:sp>
        <p:nvSpPr>
          <p:cNvPr id="63" name="TextBox 62">
            <a:extLst>
              <a:ext uri="{FF2B5EF4-FFF2-40B4-BE49-F238E27FC236}">
                <a16:creationId xmlns:a16="http://schemas.microsoft.com/office/drawing/2014/main" id="{6702F8D2-026D-4E46-B0B1-3D4BC6EB7E8C}"/>
              </a:ext>
            </a:extLst>
          </p:cNvPr>
          <p:cNvSpPr txBox="1"/>
          <p:nvPr/>
        </p:nvSpPr>
        <p:spPr>
          <a:xfrm>
            <a:off x="6595242" y="3004137"/>
            <a:ext cx="2207172" cy="400110"/>
          </a:xfrm>
          <a:prstGeom prst="rect">
            <a:avLst/>
          </a:prstGeom>
          <a:noFill/>
        </p:spPr>
        <p:txBody>
          <a:bodyPr wrap="square" rtlCol="0">
            <a:spAutoFit/>
          </a:bodyPr>
          <a:lstStyle/>
          <a:p>
            <a:r>
              <a:rPr lang="en-US" sz="2000" dirty="0"/>
              <a:t>Time: 2</a:t>
            </a:r>
          </a:p>
        </p:txBody>
      </p:sp>
      <p:sp>
        <p:nvSpPr>
          <p:cNvPr id="64" name="TextBox 63">
            <a:extLst>
              <a:ext uri="{FF2B5EF4-FFF2-40B4-BE49-F238E27FC236}">
                <a16:creationId xmlns:a16="http://schemas.microsoft.com/office/drawing/2014/main" id="{8AE1E7F4-CD37-48FE-BDF7-767BAE167B11}"/>
              </a:ext>
            </a:extLst>
          </p:cNvPr>
          <p:cNvSpPr txBox="1"/>
          <p:nvPr/>
        </p:nvSpPr>
        <p:spPr>
          <a:xfrm>
            <a:off x="6553200" y="4648200"/>
            <a:ext cx="2207172" cy="400110"/>
          </a:xfrm>
          <a:prstGeom prst="rect">
            <a:avLst/>
          </a:prstGeom>
          <a:noFill/>
        </p:spPr>
        <p:txBody>
          <a:bodyPr wrap="square" rtlCol="0">
            <a:spAutoFit/>
          </a:bodyPr>
          <a:lstStyle/>
          <a:p>
            <a:r>
              <a:rPr lang="en-US" sz="2000" dirty="0"/>
              <a:t>Time: 3</a:t>
            </a:r>
          </a:p>
        </p:txBody>
      </p:sp>
      <p:sp>
        <p:nvSpPr>
          <p:cNvPr id="67" name="TextBox 66">
            <a:extLst>
              <a:ext uri="{FF2B5EF4-FFF2-40B4-BE49-F238E27FC236}">
                <a16:creationId xmlns:a16="http://schemas.microsoft.com/office/drawing/2014/main" id="{51D78DD7-6C41-41F3-BD1A-4249974E7031}"/>
              </a:ext>
            </a:extLst>
          </p:cNvPr>
          <p:cNvSpPr txBox="1"/>
          <p:nvPr/>
        </p:nvSpPr>
        <p:spPr>
          <a:xfrm>
            <a:off x="1352976" y="3101519"/>
            <a:ext cx="1447800" cy="276999"/>
          </a:xfrm>
          <a:prstGeom prst="rect">
            <a:avLst/>
          </a:prstGeom>
          <a:noFill/>
        </p:spPr>
        <p:txBody>
          <a:bodyPr wrap="square" rtlCol="0">
            <a:spAutoFit/>
          </a:bodyPr>
          <a:lstStyle/>
          <a:p>
            <a:r>
              <a:rPr lang="en-US" sz="1200" b="1" dirty="0">
                <a:solidFill>
                  <a:srgbClr val="FFC000"/>
                </a:solidFill>
              </a:rPr>
              <a:t>Initial States</a:t>
            </a:r>
          </a:p>
        </p:txBody>
      </p:sp>
      <p:sp>
        <p:nvSpPr>
          <p:cNvPr id="68" name="TextBox 67">
            <a:extLst>
              <a:ext uri="{FF2B5EF4-FFF2-40B4-BE49-F238E27FC236}">
                <a16:creationId xmlns:a16="http://schemas.microsoft.com/office/drawing/2014/main" id="{3F8FBB0D-785E-47E3-AB11-795AF5B0B90D}"/>
              </a:ext>
            </a:extLst>
          </p:cNvPr>
          <p:cNvSpPr txBox="1"/>
          <p:nvPr/>
        </p:nvSpPr>
        <p:spPr>
          <a:xfrm>
            <a:off x="1447800" y="4752201"/>
            <a:ext cx="1447800" cy="276999"/>
          </a:xfrm>
          <a:prstGeom prst="rect">
            <a:avLst/>
          </a:prstGeom>
          <a:noFill/>
        </p:spPr>
        <p:txBody>
          <a:bodyPr wrap="square" rtlCol="0">
            <a:spAutoFit/>
          </a:bodyPr>
          <a:lstStyle/>
          <a:p>
            <a:r>
              <a:rPr lang="en-US" sz="1200" b="1" dirty="0">
                <a:solidFill>
                  <a:srgbClr val="FFC000"/>
                </a:solidFill>
              </a:rPr>
              <a:t>Initial States</a:t>
            </a:r>
          </a:p>
        </p:txBody>
      </p:sp>
      <p:sp>
        <p:nvSpPr>
          <p:cNvPr id="69" name="TextBox 68">
            <a:extLst>
              <a:ext uri="{FF2B5EF4-FFF2-40B4-BE49-F238E27FC236}">
                <a16:creationId xmlns:a16="http://schemas.microsoft.com/office/drawing/2014/main" id="{56895766-9CED-4B8B-B24A-C5B13C4DB468}"/>
              </a:ext>
            </a:extLst>
          </p:cNvPr>
          <p:cNvSpPr txBox="1"/>
          <p:nvPr/>
        </p:nvSpPr>
        <p:spPr>
          <a:xfrm>
            <a:off x="1352976" y="5277575"/>
            <a:ext cx="5715000" cy="707886"/>
          </a:xfrm>
          <a:prstGeom prst="rect">
            <a:avLst/>
          </a:prstGeom>
          <a:noFill/>
        </p:spPr>
        <p:txBody>
          <a:bodyPr wrap="square" rtlCol="0">
            <a:spAutoFit/>
          </a:bodyPr>
          <a:lstStyle/>
          <a:p>
            <a:r>
              <a:rPr lang="en-US" dirty="0">
                <a:solidFill>
                  <a:schemeClr val="bg1"/>
                </a:solidFill>
              </a:rPr>
              <a:t>Ensemble Kalman Filter</a:t>
            </a:r>
          </a:p>
        </p:txBody>
      </p:sp>
      <p:sp>
        <p:nvSpPr>
          <p:cNvPr id="70" name="TextBox 69">
            <a:extLst>
              <a:ext uri="{FF2B5EF4-FFF2-40B4-BE49-F238E27FC236}">
                <a16:creationId xmlns:a16="http://schemas.microsoft.com/office/drawing/2014/main" id="{017729A1-2EF4-4A00-9FA4-C5BF158842D0}"/>
              </a:ext>
            </a:extLst>
          </p:cNvPr>
          <p:cNvSpPr txBox="1"/>
          <p:nvPr/>
        </p:nvSpPr>
        <p:spPr>
          <a:xfrm>
            <a:off x="278421" y="1329855"/>
            <a:ext cx="2207172" cy="400110"/>
          </a:xfrm>
          <a:prstGeom prst="rect">
            <a:avLst/>
          </a:prstGeom>
          <a:noFill/>
        </p:spPr>
        <p:txBody>
          <a:bodyPr wrap="square" rtlCol="0">
            <a:spAutoFit/>
          </a:bodyPr>
          <a:lstStyle/>
          <a:p>
            <a:r>
              <a:rPr lang="en-US" sz="2000" dirty="0"/>
              <a:t>Time: 0</a:t>
            </a:r>
          </a:p>
        </p:txBody>
      </p:sp>
      <p:sp>
        <p:nvSpPr>
          <p:cNvPr id="71" name="TextBox 70">
            <a:extLst>
              <a:ext uri="{FF2B5EF4-FFF2-40B4-BE49-F238E27FC236}">
                <a16:creationId xmlns:a16="http://schemas.microsoft.com/office/drawing/2014/main" id="{623B4136-A1AC-40B2-8AA8-75D50EDE77E4}"/>
              </a:ext>
            </a:extLst>
          </p:cNvPr>
          <p:cNvSpPr txBox="1"/>
          <p:nvPr/>
        </p:nvSpPr>
        <p:spPr>
          <a:xfrm>
            <a:off x="317835" y="3004397"/>
            <a:ext cx="2207172" cy="400110"/>
          </a:xfrm>
          <a:prstGeom prst="rect">
            <a:avLst/>
          </a:prstGeom>
          <a:noFill/>
        </p:spPr>
        <p:txBody>
          <a:bodyPr wrap="square" rtlCol="0">
            <a:spAutoFit/>
          </a:bodyPr>
          <a:lstStyle/>
          <a:p>
            <a:r>
              <a:rPr lang="en-US" sz="2000" dirty="0"/>
              <a:t>Time: 1</a:t>
            </a:r>
          </a:p>
        </p:txBody>
      </p:sp>
      <p:sp>
        <p:nvSpPr>
          <p:cNvPr id="72" name="TextBox 71">
            <a:extLst>
              <a:ext uri="{FF2B5EF4-FFF2-40B4-BE49-F238E27FC236}">
                <a16:creationId xmlns:a16="http://schemas.microsoft.com/office/drawing/2014/main" id="{1EE2D45E-7935-4DA7-955F-52186D262940}"/>
              </a:ext>
            </a:extLst>
          </p:cNvPr>
          <p:cNvSpPr txBox="1"/>
          <p:nvPr/>
        </p:nvSpPr>
        <p:spPr>
          <a:xfrm>
            <a:off x="275793" y="4648460"/>
            <a:ext cx="2207172" cy="400110"/>
          </a:xfrm>
          <a:prstGeom prst="rect">
            <a:avLst/>
          </a:prstGeom>
          <a:noFill/>
        </p:spPr>
        <p:txBody>
          <a:bodyPr wrap="square" rtlCol="0">
            <a:spAutoFit/>
          </a:bodyPr>
          <a:lstStyle/>
          <a:p>
            <a:r>
              <a:rPr lang="en-US" sz="2000" dirty="0"/>
              <a:t>Time: 2</a:t>
            </a:r>
          </a:p>
        </p:txBody>
      </p:sp>
    </p:spTree>
    <p:extLst>
      <p:ext uri="{BB962C8B-B14F-4D97-AF65-F5344CB8AC3E}">
        <p14:creationId xmlns:p14="http://schemas.microsoft.com/office/powerpoint/2010/main" val="913153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D78BC-5CD4-4509-867D-2756E5DA8704}"/>
              </a:ext>
            </a:extLst>
          </p:cNvPr>
          <p:cNvSpPr>
            <a:spLocks noGrp="1"/>
          </p:cNvSpPr>
          <p:nvPr>
            <p:ph type="title"/>
          </p:nvPr>
        </p:nvSpPr>
        <p:spPr/>
        <p:txBody>
          <a:bodyPr/>
          <a:lstStyle/>
          <a:p>
            <a:r>
              <a:rPr lang="en-US" dirty="0"/>
              <a:t>Type of Kalman Filters </a:t>
            </a:r>
          </a:p>
        </p:txBody>
      </p:sp>
      <p:pic>
        <p:nvPicPr>
          <p:cNvPr id="19" name="Picture 18">
            <a:extLst>
              <a:ext uri="{FF2B5EF4-FFF2-40B4-BE49-F238E27FC236}">
                <a16:creationId xmlns:a16="http://schemas.microsoft.com/office/drawing/2014/main" id="{1156A38E-6F48-4FE0-832A-9A6A60797750}"/>
              </a:ext>
            </a:extLst>
          </p:cNvPr>
          <p:cNvPicPr>
            <a:picLocks noChangeAspect="1"/>
          </p:cNvPicPr>
          <p:nvPr/>
        </p:nvPicPr>
        <p:blipFill>
          <a:blip r:embed="rId2"/>
          <a:stretch>
            <a:fillRect/>
          </a:stretch>
        </p:blipFill>
        <p:spPr>
          <a:xfrm>
            <a:off x="4572000" y="1066800"/>
            <a:ext cx="3886200" cy="1676399"/>
          </a:xfrm>
          <a:prstGeom prst="rect">
            <a:avLst/>
          </a:prstGeom>
        </p:spPr>
      </p:pic>
      <p:pic>
        <p:nvPicPr>
          <p:cNvPr id="20" name="Picture 19">
            <a:extLst>
              <a:ext uri="{FF2B5EF4-FFF2-40B4-BE49-F238E27FC236}">
                <a16:creationId xmlns:a16="http://schemas.microsoft.com/office/drawing/2014/main" id="{C1E32417-C80B-4BA3-B7DF-98CDDDF80DD3}"/>
              </a:ext>
            </a:extLst>
          </p:cNvPr>
          <p:cNvPicPr>
            <a:picLocks noChangeAspect="1"/>
          </p:cNvPicPr>
          <p:nvPr/>
        </p:nvPicPr>
        <p:blipFill>
          <a:blip r:embed="rId3"/>
          <a:stretch>
            <a:fillRect/>
          </a:stretch>
        </p:blipFill>
        <p:spPr>
          <a:xfrm>
            <a:off x="4572000" y="2895600"/>
            <a:ext cx="3886200" cy="1694267"/>
          </a:xfrm>
          <a:prstGeom prst="rect">
            <a:avLst/>
          </a:prstGeom>
        </p:spPr>
      </p:pic>
      <p:pic>
        <p:nvPicPr>
          <p:cNvPr id="21" name="Picture 20">
            <a:extLst>
              <a:ext uri="{FF2B5EF4-FFF2-40B4-BE49-F238E27FC236}">
                <a16:creationId xmlns:a16="http://schemas.microsoft.com/office/drawing/2014/main" id="{FC238C73-DBF1-471F-B9FF-58D9B6A47D6D}"/>
              </a:ext>
            </a:extLst>
          </p:cNvPr>
          <p:cNvPicPr>
            <a:picLocks noChangeAspect="1"/>
          </p:cNvPicPr>
          <p:nvPr/>
        </p:nvPicPr>
        <p:blipFill>
          <a:blip r:embed="rId4"/>
          <a:stretch>
            <a:fillRect/>
          </a:stretch>
        </p:blipFill>
        <p:spPr>
          <a:xfrm>
            <a:off x="4547419" y="4763289"/>
            <a:ext cx="3886200" cy="1382296"/>
          </a:xfrm>
          <a:prstGeom prst="rect">
            <a:avLst/>
          </a:prstGeom>
        </p:spPr>
      </p:pic>
      <p:sp>
        <p:nvSpPr>
          <p:cNvPr id="22" name="TextBox 21">
            <a:extLst>
              <a:ext uri="{FF2B5EF4-FFF2-40B4-BE49-F238E27FC236}">
                <a16:creationId xmlns:a16="http://schemas.microsoft.com/office/drawing/2014/main" id="{91DB10DB-2460-4FE4-8E52-4FBF74FA046B}"/>
              </a:ext>
            </a:extLst>
          </p:cNvPr>
          <p:cNvSpPr txBox="1"/>
          <p:nvPr/>
        </p:nvSpPr>
        <p:spPr>
          <a:xfrm>
            <a:off x="5609303" y="6180507"/>
            <a:ext cx="3048000" cy="276999"/>
          </a:xfrm>
          <a:prstGeom prst="rect">
            <a:avLst/>
          </a:prstGeom>
          <a:noFill/>
        </p:spPr>
        <p:txBody>
          <a:bodyPr wrap="square" rtlCol="0">
            <a:spAutoFit/>
          </a:bodyPr>
          <a:lstStyle/>
          <a:p>
            <a:r>
              <a:rPr lang="en-US" sz="1200" i="1" dirty="0">
                <a:solidFill>
                  <a:schemeClr val="bg1"/>
                </a:solidFill>
              </a:rPr>
              <a:t>Modified from (Evenson, 2003)</a:t>
            </a:r>
          </a:p>
        </p:txBody>
      </p:sp>
      <p:sp>
        <p:nvSpPr>
          <p:cNvPr id="23" name="TextBox 22">
            <a:extLst>
              <a:ext uri="{FF2B5EF4-FFF2-40B4-BE49-F238E27FC236}">
                <a16:creationId xmlns:a16="http://schemas.microsoft.com/office/drawing/2014/main" id="{005E9C9A-2FFF-4829-BF84-D2D5A8ED45EF}"/>
              </a:ext>
            </a:extLst>
          </p:cNvPr>
          <p:cNvSpPr txBox="1"/>
          <p:nvPr/>
        </p:nvSpPr>
        <p:spPr>
          <a:xfrm>
            <a:off x="151171" y="1551056"/>
            <a:ext cx="3430229" cy="400110"/>
          </a:xfrm>
          <a:prstGeom prst="rect">
            <a:avLst/>
          </a:prstGeom>
          <a:noFill/>
        </p:spPr>
        <p:txBody>
          <a:bodyPr wrap="square" rtlCol="0">
            <a:spAutoFit/>
          </a:bodyPr>
          <a:lstStyle/>
          <a:p>
            <a:r>
              <a:rPr lang="en-US" sz="2000" dirty="0">
                <a:solidFill>
                  <a:schemeClr val="bg1"/>
                </a:solidFill>
              </a:rPr>
              <a:t>Ensemble Kalman Filter</a:t>
            </a:r>
          </a:p>
        </p:txBody>
      </p:sp>
      <p:sp>
        <p:nvSpPr>
          <p:cNvPr id="24" name="TextBox 23">
            <a:extLst>
              <a:ext uri="{FF2B5EF4-FFF2-40B4-BE49-F238E27FC236}">
                <a16:creationId xmlns:a16="http://schemas.microsoft.com/office/drawing/2014/main" id="{E9C55812-959E-4910-AE72-58C2A1348289}"/>
              </a:ext>
            </a:extLst>
          </p:cNvPr>
          <p:cNvSpPr txBox="1"/>
          <p:nvPr/>
        </p:nvSpPr>
        <p:spPr>
          <a:xfrm>
            <a:off x="183126" y="3429000"/>
            <a:ext cx="3430229" cy="400110"/>
          </a:xfrm>
          <a:prstGeom prst="rect">
            <a:avLst/>
          </a:prstGeom>
          <a:noFill/>
        </p:spPr>
        <p:txBody>
          <a:bodyPr wrap="square" rtlCol="0">
            <a:spAutoFit/>
          </a:bodyPr>
          <a:lstStyle/>
          <a:p>
            <a:r>
              <a:rPr lang="en-US" sz="2000" dirty="0">
                <a:solidFill>
                  <a:schemeClr val="bg1"/>
                </a:solidFill>
              </a:rPr>
              <a:t>Ensemble Kalman Smoother</a:t>
            </a:r>
          </a:p>
        </p:txBody>
      </p:sp>
      <p:sp>
        <p:nvSpPr>
          <p:cNvPr id="25" name="TextBox 24">
            <a:extLst>
              <a:ext uri="{FF2B5EF4-FFF2-40B4-BE49-F238E27FC236}">
                <a16:creationId xmlns:a16="http://schemas.microsoft.com/office/drawing/2014/main" id="{69A22571-776D-4BF9-A1B4-7F97BFB4252E}"/>
              </a:ext>
            </a:extLst>
          </p:cNvPr>
          <p:cNvSpPr txBox="1"/>
          <p:nvPr/>
        </p:nvSpPr>
        <p:spPr>
          <a:xfrm>
            <a:off x="148713" y="5106889"/>
            <a:ext cx="3430229" cy="400110"/>
          </a:xfrm>
          <a:prstGeom prst="rect">
            <a:avLst/>
          </a:prstGeom>
          <a:noFill/>
        </p:spPr>
        <p:txBody>
          <a:bodyPr wrap="square" rtlCol="0">
            <a:spAutoFit/>
          </a:bodyPr>
          <a:lstStyle/>
          <a:p>
            <a:r>
              <a:rPr lang="en-US" sz="2000" dirty="0">
                <a:solidFill>
                  <a:schemeClr val="bg1"/>
                </a:solidFill>
              </a:rPr>
              <a:t>Ensemble Smoother</a:t>
            </a:r>
          </a:p>
        </p:txBody>
      </p:sp>
    </p:spTree>
    <p:extLst>
      <p:ext uri="{BB962C8B-B14F-4D97-AF65-F5344CB8AC3E}">
        <p14:creationId xmlns:p14="http://schemas.microsoft.com/office/powerpoint/2010/main" val="772112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DD6D-9300-4E63-A274-D0DD67A0C948}"/>
              </a:ext>
            </a:extLst>
          </p:cNvPr>
          <p:cNvSpPr>
            <a:spLocks noGrp="1"/>
          </p:cNvSpPr>
          <p:nvPr>
            <p:ph type="title"/>
          </p:nvPr>
        </p:nvSpPr>
        <p:spPr/>
        <p:txBody>
          <a:bodyPr/>
          <a:lstStyle/>
          <a:p>
            <a:r>
              <a:rPr lang="en-US" dirty="0"/>
              <a:t>Comparing calibration results with estimates from pumping tests</a:t>
            </a:r>
          </a:p>
        </p:txBody>
      </p:sp>
      <p:pic>
        <p:nvPicPr>
          <p:cNvPr id="4" name="Picture 3">
            <a:extLst>
              <a:ext uri="{FF2B5EF4-FFF2-40B4-BE49-F238E27FC236}">
                <a16:creationId xmlns:a16="http://schemas.microsoft.com/office/drawing/2014/main" id="{612EE3CF-5238-4C92-8A7C-A945D38115E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7352" y="1447800"/>
            <a:ext cx="7918291" cy="4572000"/>
          </a:xfrm>
          <a:prstGeom prst="rect">
            <a:avLst/>
          </a:prstGeom>
          <a:noFill/>
        </p:spPr>
      </p:pic>
    </p:spTree>
    <p:extLst>
      <p:ext uri="{BB962C8B-B14F-4D97-AF65-F5344CB8AC3E}">
        <p14:creationId xmlns:p14="http://schemas.microsoft.com/office/powerpoint/2010/main" val="846431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1AD79-544E-4CC3-AD9D-9A87073C2BA2}"/>
              </a:ext>
            </a:extLst>
          </p:cNvPr>
          <p:cNvSpPr>
            <a:spLocks noGrp="1"/>
          </p:cNvSpPr>
          <p:nvPr>
            <p:ph type="title"/>
          </p:nvPr>
        </p:nvSpPr>
        <p:spPr/>
        <p:txBody>
          <a:bodyPr/>
          <a:lstStyle/>
          <a:p>
            <a:r>
              <a:rPr lang="en-US" dirty="0"/>
              <a:t>Introduction: Model Calibration</a:t>
            </a:r>
          </a:p>
        </p:txBody>
      </p:sp>
      <p:sp>
        <p:nvSpPr>
          <p:cNvPr id="3" name="Content Placeholder 2">
            <a:extLst>
              <a:ext uri="{FF2B5EF4-FFF2-40B4-BE49-F238E27FC236}">
                <a16:creationId xmlns:a16="http://schemas.microsoft.com/office/drawing/2014/main" id="{9CB3F8CE-2073-4798-9590-8FF830004577}"/>
              </a:ext>
            </a:extLst>
          </p:cNvPr>
          <p:cNvSpPr>
            <a:spLocks noGrp="1"/>
          </p:cNvSpPr>
          <p:nvPr>
            <p:ph idx="1"/>
          </p:nvPr>
        </p:nvSpPr>
        <p:spPr/>
        <p:txBody>
          <a:bodyPr/>
          <a:lstStyle/>
          <a:p>
            <a:r>
              <a:rPr lang="en-US" dirty="0"/>
              <a:t>Manual Calibration – Trial and Error</a:t>
            </a:r>
          </a:p>
          <a:p>
            <a:r>
              <a:rPr lang="en-US" dirty="0"/>
              <a:t>Gradient-based Methods </a:t>
            </a:r>
          </a:p>
          <a:p>
            <a:pPr lvl="1"/>
            <a:r>
              <a:rPr lang="en-US" dirty="0"/>
              <a:t> PEST</a:t>
            </a:r>
          </a:p>
          <a:p>
            <a:pPr lvl="1"/>
            <a:r>
              <a:rPr lang="en-US" dirty="0"/>
              <a:t> UCODE</a:t>
            </a:r>
          </a:p>
          <a:p>
            <a:r>
              <a:rPr lang="en-US" dirty="0"/>
              <a:t>Data Assimilation-based Methods</a:t>
            </a:r>
          </a:p>
          <a:p>
            <a:pPr lvl="1"/>
            <a:r>
              <a:rPr lang="en-US" dirty="0"/>
              <a:t>Ensemble Kalman Filter, </a:t>
            </a:r>
          </a:p>
          <a:p>
            <a:pPr lvl="1"/>
            <a:r>
              <a:rPr lang="en-US" dirty="0"/>
              <a:t>Ensemble Smoother,</a:t>
            </a:r>
          </a:p>
          <a:p>
            <a:pPr lvl="1"/>
            <a:r>
              <a:rPr lang="en-US" dirty="0"/>
              <a:t>Ensemble Kalman Smoother</a:t>
            </a:r>
          </a:p>
        </p:txBody>
      </p:sp>
    </p:spTree>
    <p:extLst>
      <p:ext uri="{BB962C8B-B14F-4D97-AF65-F5344CB8AC3E}">
        <p14:creationId xmlns:p14="http://schemas.microsoft.com/office/powerpoint/2010/main" val="1341504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61A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9F4C-7A61-4C4E-BBDB-2E59C2203DEC}"/>
              </a:ext>
            </a:extLst>
          </p:cNvPr>
          <p:cNvSpPr>
            <a:spLocks noGrp="1"/>
          </p:cNvSpPr>
          <p:nvPr>
            <p:ph type="title"/>
          </p:nvPr>
        </p:nvSpPr>
        <p:spPr/>
        <p:txBody>
          <a:bodyPr/>
          <a:lstStyle/>
          <a:p>
            <a:r>
              <a:rPr lang="en-US" dirty="0"/>
              <a:t>Gradient-based Calibration</a:t>
            </a:r>
          </a:p>
        </p:txBody>
      </p:sp>
      <p:sp>
        <p:nvSpPr>
          <p:cNvPr id="4" name="Rectangle: Rounded Corners 3">
            <a:extLst>
              <a:ext uri="{FF2B5EF4-FFF2-40B4-BE49-F238E27FC236}">
                <a16:creationId xmlns:a16="http://schemas.microsoft.com/office/drawing/2014/main" id="{227305D9-D5E4-4918-B1B4-B094CAF143A1}"/>
              </a:ext>
            </a:extLst>
          </p:cNvPr>
          <p:cNvSpPr/>
          <p:nvPr/>
        </p:nvSpPr>
        <p:spPr bwMode="auto">
          <a:xfrm>
            <a:off x="2814145" y="1449289"/>
            <a:ext cx="3200400" cy="914400"/>
          </a:xfrm>
          <a:prstGeom prst="round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Model</a:t>
            </a:r>
            <a:endParaRPr kumimoji="0" lang="en-US" sz="4000" b="0" i="0" u="none" strike="noStrike" cap="none" normalizeH="0" baseline="0" dirty="0">
              <a:ln>
                <a:noFill/>
              </a:ln>
              <a:solidFill>
                <a:schemeClr val="tx1"/>
              </a:solidFill>
              <a:effectLst/>
              <a:latin typeface="Arial" charset="0"/>
              <a:ea typeface="ＭＳ Ｐゴシック" charset="0"/>
            </a:endParaRPr>
          </a:p>
        </p:txBody>
      </p:sp>
      <p:cxnSp>
        <p:nvCxnSpPr>
          <p:cNvPr id="6" name="Connector: Elbow 5">
            <a:extLst>
              <a:ext uri="{FF2B5EF4-FFF2-40B4-BE49-F238E27FC236}">
                <a16:creationId xmlns:a16="http://schemas.microsoft.com/office/drawing/2014/main" id="{4096B35F-BFE8-46B1-A31C-9B0D739E9FA2}"/>
              </a:ext>
            </a:extLst>
          </p:cNvPr>
          <p:cNvCxnSpPr/>
          <p:nvPr/>
        </p:nvCxnSpPr>
        <p:spPr bwMode="auto">
          <a:xfrm>
            <a:off x="985345" y="1296889"/>
            <a:ext cx="1752600" cy="609600"/>
          </a:xfrm>
          <a:prstGeom prst="bentConnector3">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 name="Connector: Elbow 6">
            <a:extLst>
              <a:ext uri="{FF2B5EF4-FFF2-40B4-BE49-F238E27FC236}">
                <a16:creationId xmlns:a16="http://schemas.microsoft.com/office/drawing/2014/main" id="{A08FB8BA-214F-478D-B8CA-1B8CEF00FD21}"/>
              </a:ext>
            </a:extLst>
          </p:cNvPr>
          <p:cNvCxnSpPr>
            <a:cxnSpLocks/>
          </p:cNvCxnSpPr>
          <p:nvPr/>
        </p:nvCxnSpPr>
        <p:spPr bwMode="auto">
          <a:xfrm flipV="1">
            <a:off x="985345" y="2092755"/>
            <a:ext cx="1752600" cy="694267"/>
          </a:xfrm>
          <a:prstGeom prst="bentConnector3">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 name="TextBox 8">
            <a:extLst>
              <a:ext uri="{FF2B5EF4-FFF2-40B4-BE49-F238E27FC236}">
                <a16:creationId xmlns:a16="http://schemas.microsoft.com/office/drawing/2014/main" id="{E32569F5-9EFF-4C13-9206-FCC729FDDE11}"/>
              </a:ext>
            </a:extLst>
          </p:cNvPr>
          <p:cNvSpPr txBox="1"/>
          <p:nvPr/>
        </p:nvSpPr>
        <p:spPr>
          <a:xfrm>
            <a:off x="375745" y="1143000"/>
            <a:ext cx="609600" cy="307777"/>
          </a:xfrm>
          <a:prstGeom prst="rect">
            <a:avLst/>
          </a:prstGeom>
          <a:noFill/>
        </p:spPr>
        <p:txBody>
          <a:bodyPr wrap="square" rtlCol="0">
            <a:spAutoFit/>
          </a:bodyPr>
          <a:lstStyle/>
          <a:p>
            <a:r>
              <a:rPr lang="en-US" sz="1400" dirty="0"/>
              <a:t>Par1</a:t>
            </a:r>
          </a:p>
        </p:txBody>
      </p:sp>
      <p:sp>
        <p:nvSpPr>
          <p:cNvPr id="8" name="TextBox 7">
            <a:extLst>
              <a:ext uri="{FF2B5EF4-FFF2-40B4-BE49-F238E27FC236}">
                <a16:creationId xmlns:a16="http://schemas.microsoft.com/office/drawing/2014/main" id="{C6CF6A03-5BEA-48CA-A68D-282CB22AFC18}"/>
              </a:ext>
            </a:extLst>
          </p:cNvPr>
          <p:cNvSpPr txBox="1"/>
          <p:nvPr/>
        </p:nvSpPr>
        <p:spPr>
          <a:xfrm>
            <a:off x="379686" y="2612610"/>
            <a:ext cx="609600" cy="307777"/>
          </a:xfrm>
          <a:prstGeom prst="rect">
            <a:avLst/>
          </a:prstGeom>
          <a:noFill/>
        </p:spPr>
        <p:txBody>
          <a:bodyPr wrap="square" rtlCol="0">
            <a:spAutoFit/>
          </a:bodyPr>
          <a:lstStyle/>
          <a:p>
            <a:r>
              <a:rPr lang="en-US" sz="1400" dirty="0"/>
              <a:t>Par2</a:t>
            </a:r>
          </a:p>
        </p:txBody>
      </p:sp>
      <p:cxnSp>
        <p:nvCxnSpPr>
          <p:cNvPr id="5" name="Straight Arrow Connector 4">
            <a:extLst>
              <a:ext uri="{FF2B5EF4-FFF2-40B4-BE49-F238E27FC236}">
                <a16:creationId xmlns:a16="http://schemas.microsoft.com/office/drawing/2014/main" id="{AE1D97D5-FBF2-45ED-B3BF-52FE1A7EBDDD}"/>
              </a:ext>
            </a:extLst>
          </p:cNvPr>
          <p:cNvCxnSpPr>
            <a:stCxn id="4" idx="3"/>
          </p:cNvCxnSpPr>
          <p:nvPr/>
        </p:nvCxnSpPr>
        <p:spPr bwMode="auto">
          <a:xfrm>
            <a:off x="6014545" y="1906489"/>
            <a:ext cx="1143000" cy="0"/>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0" name="TextBox 9">
            <a:extLst>
              <a:ext uri="{FF2B5EF4-FFF2-40B4-BE49-F238E27FC236}">
                <a16:creationId xmlns:a16="http://schemas.microsoft.com/office/drawing/2014/main" id="{9FEDC0CA-0016-4F87-8C39-80473A1C8745}"/>
              </a:ext>
            </a:extLst>
          </p:cNvPr>
          <p:cNvSpPr txBox="1"/>
          <p:nvPr/>
        </p:nvSpPr>
        <p:spPr>
          <a:xfrm>
            <a:off x="7246225" y="1552546"/>
            <a:ext cx="1824859" cy="707886"/>
          </a:xfrm>
          <a:prstGeom prst="rect">
            <a:avLst/>
          </a:prstGeom>
          <a:noFill/>
        </p:spPr>
        <p:txBody>
          <a:bodyPr wrap="square" rtlCol="0">
            <a:spAutoFit/>
          </a:bodyPr>
          <a:lstStyle/>
          <a:p>
            <a:r>
              <a:rPr lang="en-US" dirty="0"/>
              <a:t>output</a:t>
            </a:r>
          </a:p>
        </p:txBody>
      </p:sp>
      <p:sp>
        <p:nvSpPr>
          <p:cNvPr id="17" name="Content Placeholder 2">
            <a:extLst>
              <a:ext uri="{FF2B5EF4-FFF2-40B4-BE49-F238E27FC236}">
                <a16:creationId xmlns:a16="http://schemas.microsoft.com/office/drawing/2014/main" id="{0D086DCF-A057-401C-A829-A8485A1CB99C}"/>
              </a:ext>
            </a:extLst>
          </p:cNvPr>
          <p:cNvSpPr>
            <a:spLocks noGrp="1"/>
          </p:cNvSpPr>
          <p:nvPr>
            <p:ph idx="1"/>
          </p:nvPr>
        </p:nvSpPr>
        <p:spPr>
          <a:xfrm>
            <a:off x="261445" y="3288484"/>
            <a:ext cx="8305800" cy="4495800"/>
          </a:xfrm>
        </p:spPr>
        <p:txBody>
          <a:bodyPr/>
          <a:lstStyle/>
          <a:p>
            <a:r>
              <a:rPr lang="en-US" dirty="0"/>
              <a:t>Gradient of the prediction error (simulated minus observed) must be computed for each parameter</a:t>
            </a:r>
          </a:p>
          <a:p>
            <a:r>
              <a:rPr lang="en-US" dirty="0"/>
              <a:t>The model must be run at least as many times as there are parameters. </a:t>
            </a:r>
          </a:p>
        </p:txBody>
      </p:sp>
    </p:spTree>
    <p:extLst>
      <p:ext uri="{BB962C8B-B14F-4D97-AF65-F5344CB8AC3E}">
        <p14:creationId xmlns:p14="http://schemas.microsoft.com/office/powerpoint/2010/main" val="857474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BDFC-4D28-4874-B00D-BD2CF8289D52}"/>
              </a:ext>
            </a:extLst>
          </p:cNvPr>
          <p:cNvSpPr>
            <a:spLocks noGrp="1"/>
          </p:cNvSpPr>
          <p:nvPr>
            <p:ph type="title"/>
          </p:nvPr>
        </p:nvSpPr>
        <p:spPr>
          <a:xfrm>
            <a:off x="381000" y="152400"/>
            <a:ext cx="8610600" cy="1143000"/>
          </a:xfrm>
        </p:spPr>
        <p:txBody>
          <a:bodyPr/>
          <a:lstStyle/>
          <a:p>
            <a:r>
              <a:rPr lang="en-US" dirty="0"/>
              <a:t>Introduction – The curse of Dimensionality</a:t>
            </a:r>
          </a:p>
        </p:txBody>
      </p:sp>
      <p:pic>
        <p:nvPicPr>
          <p:cNvPr id="4" name="Picture 3">
            <a:extLst>
              <a:ext uri="{FF2B5EF4-FFF2-40B4-BE49-F238E27FC236}">
                <a16:creationId xmlns:a16="http://schemas.microsoft.com/office/drawing/2014/main" id="{E05E856F-6097-4038-BF1B-99369DFF7E9D}"/>
              </a:ext>
            </a:extLst>
          </p:cNvPr>
          <p:cNvPicPr>
            <a:picLocks noChangeAspect="1"/>
          </p:cNvPicPr>
          <p:nvPr/>
        </p:nvPicPr>
        <p:blipFill>
          <a:blip r:embed="rId2"/>
          <a:stretch>
            <a:fillRect/>
          </a:stretch>
        </p:blipFill>
        <p:spPr>
          <a:xfrm>
            <a:off x="76200" y="3276600"/>
            <a:ext cx="2630928" cy="1960879"/>
          </a:xfrm>
          <a:prstGeom prst="rect">
            <a:avLst/>
          </a:prstGeom>
        </p:spPr>
      </p:pic>
      <p:pic>
        <p:nvPicPr>
          <p:cNvPr id="5" name="Picture 4">
            <a:extLst>
              <a:ext uri="{FF2B5EF4-FFF2-40B4-BE49-F238E27FC236}">
                <a16:creationId xmlns:a16="http://schemas.microsoft.com/office/drawing/2014/main" id="{B9DBD4B3-EA10-4DB4-887F-11007C16566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
                    </a14:imgEffect>
                  </a14:imgLayer>
                </a14:imgProps>
              </a:ext>
            </a:extLst>
          </a:blip>
          <a:stretch>
            <a:fillRect/>
          </a:stretch>
        </p:blipFill>
        <p:spPr>
          <a:xfrm>
            <a:off x="1629063" y="4234624"/>
            <a:ext cx="2414550" cy="1794102"/>
          </a:xfrm>
          <a:prstGeom prst="rect">
            <a:avLst/>
          </a:prstGeom>
          <a:pattFill prst="pct5">
            <a:fgClr>
              <a:srgbClr val="0061A3"/>
            </a:fgClr>
            <a:bgClr>
              <a:schemeClr val="bg1"/>
            </a:bgClr>
          </a:pattFill>
        </p:spPr>
      </p:pic>
      <p:sp>
        <p:nvSpPr>
          <p:cNvPr id="8" name="Content Placeholder 2">
            <a:extLst>
              <a:ext uri="{FF2B5EF4-FFF2-40B4-BE49-F238E27FC236}">
                <a16:creationId xmlns:a16="http://schemas.microsoft.com/office/drawing/2014/main" id="{C1B54575-AC11-41DF-9FCF-47DC86AE5B1B}"/>
              </a:ext>
            </a:extLst>
          </p:cNvPr>
          <p:cNvSpPr>
            <a:spLocks noGrp="1"/>
          </p:cNvSpPr>
          <p:nvPr>
            <p:ph idx="1"/>
          </p:nvPr>
        </p:nvSpPr>
        <p:spPr>
          <a:xfrm>
            <a:off x="457200" y="1258614"/>
            <a:ext cx="8305800" cy="4495800"/>
          </a:xfrm>
        </p:spPr>
        <p:txBody>
          <a:bodyPr/>
          <a:lstStyle/>
          <a:p>
            <a:r>
              <a:rPr lang="en-US" dirty="0"/>
              <a:t>Distributed models requires the calibration of ~10</a:t>
            </a:r>
            <a:r>
              <a:rPr lang="en-US" baseline="30000" dirty="0"/>
              <a:t>5</a:t>
            </a:r>
            <a:r>
              <a:rPr lang="en-US" dirty="0"/>
              <a:t> -10</a:t>
            </a:r>
            <a:r>
              <a:rPr lang="en-US" baseline="30000" dirty="0"/>
              <a:t>6 </a:t>
            </a:r>
            <a:r>
              <a:rPr lang="en-US" dirty="0"/>
              <a:t>of unknown parameters </a:t>
            </a:r>
          </a:p>
        </p:txBody>
      </p:sp>
      <p:pic>
        <p:nvPicPr>
          <p:cNvPr id="9" name="Picture 8">
            <a:extLst>
              <a:ext uri="{FF2B5EF4-FFF2-40B4-BE49-F238E27FC236}">
                <a16:creationId xmlns:a16="http://schemas.microsoft.com/office/drawing/2014/main" id="{5F6CC69D-9CAB-4644-AF8E-C302EF0FBBF1}"/>
              </a:ext>
            </a:extLst>
          </p:cNvPr>
          <p:cNvPicPr>
            <a:picLocks noChangeAspect="1"/>
          </p:cNvPicPr>
          <p:nvPr/>
        </p:nvPicPr>
        <p:blipFill>
          <a:blip r:embed="rId5"/>
          <a:stretch>
            <a:fillRect/>
          </a:stretch>
        </p:blipFill>
        <p:spPr>
          <a:xfrm>
            <a:off x="6181948" y="3693196"/>
            <a:ext cx="2969935" cy="1960880"/>
          </a:xfrm>
          <a:prstGeom prst="rect">
            <a:avLst/>
          </a:prstGeom>
        </p:spPr>
      </p:pic>
      <p:sp>
        <p:nvSpPr>
          <p:cNvPr id="10" name="Rectangle: Rounded Corners 9">
            <a:extLst>
              <a:ext uri="{FF2B5EF4-FFF2-40B4-BE49-F238E27FC236}">
                <a16:creationId xmlns:a16="http://schemas.microsoft.com/office/drawing/2014/main" id="{983E8F2E-DA50-4F5B-9ABE-372E0DB47A54}"/>
              </a:ext>
            </a:extLst>
          </p:cNvPr>
          <p:cNvSpPr/>
          <p:nvPr/>
        </p:nvSpPr>
        <p:spPr bwMode="auto">
          <a:xfrm>
            <a:off x="4205761" y="3710275"/>
            <a:ext cx="1587304" cy="609600"/>
          </a:xfrm>
          <a:prstGeom prst="round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charset="0"/>
                <a:ea typeface="ＭＳ Ｐゴシック" charset="0"/>
              </a:rPr>
              <a:t>GSFLOW</a:t>
            </a:r>
          </a:p>
        </p:txBody>
      </p:sp>
      <p:sp>
        <p:nvSpPr>
          <p:cNvPr id="11" name="Arrow: Right 10">
            <a:extLst>
              <a:ext uri="{FF2B5EF4-FFF2-40B4-BE49-F238E27FC236}">
                <a16:creationId xmlns:a16="http://schemas.microsoft.com/office/drawing/2014/main" id="{9BE2148B-38B5-4A43-89F6-FBFA298170B7}"/>
              </a:ext>
            </a:extLst>
          </p:cNvPr>
          <p:cNvSpPr/>
          <p:nvPr/>
        </p:nvSpPr>
        <p:spPr bwMode="auto">
          <a:xfrm>
            <a:off x="3359354" y="3795664"/>
            <a:ext cx="838200" cy="472191"/>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2" name="Arrow: Right 11">
            <a:extLst>
              <a:ext uri="{FF2B5EF4-FFF2-40B4-BE49-F238E27FC236}">
                <a16:creationId xmlns:a16="http://schemas.microsoft.com/office/drawing/2014/main" id="{6A12AB00-C571-47B1-97D3-3C40C2C4FE79}"/>
              </a:ext>
            </a:extLst>
          </p:cNvPr>
          <p:cNvSpPr/>
          <p:nvPr/>
        </p:nvSpPr>
        <p:spPr bwMode="auto">
          <a:xfrm>
            <a:off x="5801272" y="3795664"/>
            <a:ext cx="838200" cy="472191"/>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13" name="TextBox 12">
            <a:extLst>
              <a:ext uri="{FF2B5EF4-FFF2-40B4-BE49-F238E27FC236}">
                <a16:creationId xmlns:a16="http://schemas.microsoft.com/office/drawing/2014/main" id="{07BD17B2-5FCE-40F9-A7F8-AE58D655F64D}"/>
              </a:ext>
            </a:extLst>
          </p:cNvPr>
          <p:cNvSpPr txBox="1"/>
          <p:nvPr/>
        </p:nvSpPr>
        <p:spPr>
          <a:xfrm>
            <a:off x="401064" y="2554401"/>
            <a:ext cx="1981200" cy="738664"/>
          </a:xfrm>
          <a:prstGeom prst="rect">
            <a:avLst/>
          </a:prstGeom>
          <a:noFill/>
        </p:spPr>
        <p:txBody>
          <a:bodyPr wrap="square" rtlCol="0">
            <a:spAutoFit/>
          </a:bodyPr>
          <a:lstStyle/>
          <a:p>
            <a:pPr algn="ctr"/>
            <a:r>
              <a:rPr lang="en-US" sz="1400" dirty="0">
                <a:solidFill>
                  <a:schemeClr val="bg1">
                    <a:lumMod val="95000"/>
                  </a:schemeClr>
                </a:solidFill>
              </a:rPr>
              <a:t>Input</a:t>
            </a:r>
          </a:p>
          <a:p>
            <a:pPr algn="ctr"/>
            <a:r>
              <a:rPr lang="en-US" sz="1400" dirty="0">
                <a:solidFill>
                  <a:schemeClr val="bg1">
                    <a:lumMod val="95000"/>
                  </a:schemeClr>
                </a:solidFill>
              </a:rPr>
              <a:t>Spatially distributed parameters</a:t>
            </a:r>
          </a:p>
        </p:txBody>
      </p:sp>
      <p:sp>
        <p:nvSpPr>
          <p:cNvPr id="14" name="TextBox 13">
            <a:extLst>
              <a:ext uri="{FF2B5EF4-FFF2-40B4-BE49-F238E27FC236}">
                <a16:creationId xmlns:a16="http://schemas.microsoft.com/office/drawing/2014/main" id="{4B203CC0-4E33-42C8-AD55-ADC6C871170C}"/>
              </a:ext>
            </a:extLst>
          </p:cNvPr>
          <p:cNvSpPr txBox="1"/>
          <p:nvPr/>
        </p:nvSpPr>
        <p:spPr>
          <a:xfrm>
            <a:off x="6434246" y="2988549"/>
            <a:ext cx="1981200" cy="523220"/>
          </a:xfrm>
          <a:prstGeom prst="rect">
            <a:avLst/>
          </a:prstGeom>
          <a:noFill/>
        </p:spPr>
        <p:txBody>
          <a:bodyPr wrap="square" rtlCol="0">
            <a:spAutoFit/>
          </a:bodyPr>
          <a:lstStyle/>
          <a:p>
            <a:pPr algn="ctr"/>
            <a:r>
              <a:rPr lang="en-US" sz="1400" dirty="0">
                <a:solidFill>
                  <a:schemeClr val="bg1">
                    <a:lumMod val="95000"/>
                  </a:schemeClr>
                </a:solidFill>
              </a:rPr>
              <a:t>Output</a:t>
            </a:r>
          </a:p>
          <a:p>
            <a:pPr algn="ctr"/>
            <a:r>
              <a:rPr lang="en-US" sz="1400" dirty="0">
                <a:solidFill>
                  <a:schemeClr val="bg1">
                    <a:lumMod val="95000"/>
                  </a:schemeClr>
                </a:solidFill>
              </a:rPr>
              <a:t>Stream flow</a:t>
            </a:r>
          </a:p>
        </p:txBody>
      </p:sp>
    </p:spTree>
    <p:extLst>
      <p:ext uri="{BB962C8B-B14F-4D97-AF65-F5344CB8AC3E}">
        <p14:creationId xmlns:p14="http://schemas.microsoft.com/office/powerpoint/2010/main" val="2981715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3EE8D-CB36-40F4-AA8A-3E4BAC06E1F9}"/>
              </a:ext>
            </a:extLst>
          </p:cNvPr>
          <p:cNvSpPr>
            <a:spLocks noGrp="1"/>
          </p:cNvSpPr>
          <p:nvPr>
            <p:ph type="title"/>
          </p:nvPr>
        </p:nvSpPr>
        <p:spPr/>
        <p:txBody>
          <a:bodyPr/>
          <a:lstStyle/>
          <a:p>
            <a:r>
              <a:rPr lang="en-US" dirty="0"/>
              <a:t>Multiple Local Minima</a:t>
            </a:r>
          </a:p>
        </p:txBody>
      </p:sp>
      <p:sp>
        <p:nvSpPr>
          <p:cNvPr id="3" name="Content Placeholder 2">
            <a:extLst>
              <a:ext uri="{FF2B5EF4-FFF2-40B4-BE49-F238E27FC236}">
                <a16:creationId xmlns:a16="http://schemas.microsoft.com/office/drawing/2014/main" id="{E774B66E-6A52-4CE7-8E07-34E29F3DB1E9}"/>
              </a:ext>
            </a:extLst>
          </p:cNvPr>
          <p:cNvSpPr>
            <a:spLocks noGrp="1"/>
          </p:cNvSpPr>
          <p:nvPr>
            <p:ph idx="1"/>
          </p:nvPr>
        </p:nvSpPr>
        <p:spPr>
          <a:xfrm>
            <a:off x="533400" y="4648200"/>
            <a:ext cx="8305800" cy="1752600"/>
          </a:xfrm>
        </p:spPr>
        <p:txBody>
          <a:bodyPr/>
          <a:lstStyle/>
          <a:p>
            <a:r>
              <a:rPr lang="en-US" dirty="0"/>
              <a:t>Gradient-based methods (Like Levenberg Marquardt  method in PEST)  are sensitive to the initial parameter values.</a:t>
            </a:r>
          </a:p>
          <a:p>
            <a:endParaRPr lang="en-US" dirty="0"/>
          </a:p>
        </p:txBody>
      </p:sp>
      <p:pic>
        <p:nvPicPr>
          <p:cNvPr id="4" name="Picture 2" descr="Image result for gradient descent method">
            <a:extLst>
              <a:ext uri="{FF2B5EF4-FFF2-40B4-BE49-F238E27FC236}">
                <a16:creationId xmlns:a16="http://schemas.microsoft.com/office/drawing/2014/main" id="{AC2A80FF-8E0B-4CE9-932D-F914EE8353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0800" y="1649833"/>
            <a:ext cx="4724400" cy="24649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0D5A84-0AD0-4166-BA7A-DEFCE20032AC}"/>
              </a:ext>
            </a:extLst>
          </p:cNvPr>
          <p:cNvSpPr txBox="1"/>
          <p:nvPr/>
        </p:nvSpPr>
        <p:spPr>
          <a:xfrm>
            <a:off x="3115003" y="3598277"/>
            <a:ext cx="1600200" cy="338554"/>
          </a:xfrm>
          <a:prstGeom prst="rect">
            <a:avLst/>
          </a:prstGeom>
          <a:solidFill>
            <a:schemeClr val="bg1"/>
          </a:solidFill>
        </p:spPr>
        <p:txBody>
          <a:bodyPr wrap="square" rtlCol="0">
            <a:spAutoFit/>
          </a:bodyPr>
          <a:lstStyle/>
          <a:p>
            <a:r>
              <a:rPr lang="en-US" sz="1600" dirty="0"/>
              <a:t>Global Minima</a:t>
            </a:r>
          </a:p>
        </p:txBody>
      </p:sp>
      <p:sp>
        <p:nvSpPr>
          <p:cNvPr id="6" name="TextBox 5">
            <a:extLst>
              <a:ext uri="{FF2B5EF4-FFF2-40B4-BE49-F238E27FC236}">
                <a16:creationId xmlns:a16="http://schemas.microsoft.com/office/drawing/2014/main" id="{84C6974F-077A-42D4-894C-F73B63EB9540}"/>
              </a:ext>
            </a:extLst>
          </p:cNvPr>
          <p:cNvSpPr txBox="1"/>
          <p:nvPr/>
        </p:nvSpPr>
        <p:spPr>
          <a:xfrm>
            <a:off x="5851634" y="3259723"/>
            <a:ext cx="1447800" cy="338554"/>
          </a:xfrm>
          <a:prstGeom prst="rect">
            <a:avLst/>
          </a:prstGeom>
          <a:solidFill>
            <a:schemeClr val="bg1"/>
          </a:solidFill>
        </p:spPr>
        <p:txBody>
          <a:bodyPr wrap="square" rtlCol="0">
            <a:spAutoFit/>
          </a:bodyPr>
          <a:lstStyle/>
          <a:p>
            <a:r>
              <a:rPr lang="en-US" sz="1600" dirty="0"/>
              <a:t>Local Minima</a:t>
            </a:r>
          </a:p>
        </p:txBody>
      </p:sp>
    </p:spTree>
    <p:extLst>
      <p:ext uri="{BB962C8B-B14F-4D97-AF65-F5344CB8AC3E}">
        <p14:creationId xmlns:p14="http://schemas.microsoft.com/office/powerpoint/2010/main" val="552673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D1C3B-7317-41D8-B0A8-28164BA6F08D}"/>
              </a:ext>
            </a:extLst>
          </p:cNvPr>
          <p:cNvSpPr>
            <a:spLocks noGrp="1"/>
          </p:cNvSpPr>
          <p:nvPr>
            <p:ph type="title"/>
          </p:nvPr>
        </p:nvSpPr>
        <p:spPr/>
        <p:txBody>
          <a:bodyPr/>
          <a:lstStyle/>
          <a:p>
            <a:r>
              <a:rPr lang="en-US" dirty="0"/>
              <a:t>The problem of Non-uniqueness</a:t>
            </a:r>
          </a:p>
        </p:txBody>
      </p:sp>
      <p:sp>
        <p:nvSpPr>
          <p:cNvPr id="3" name="Content Placeholder 2">
            <a:extLst>
              <a:ext uri="{FF2B5EF4-FFF2-40B4-BE49-F238E27FC236}">
                <a16:creationId xmlns:a16="http://schemas.microsoft.com/office/drawing/2014/main" id="{61C1307F-D164-4618-A64F-8245BF39C7D0}"/>
              </a:ext>
            </a:extLst>
          </p:cNvPr>
          <p:cNvSpPr>
            <a:spLocks noGrp="1"/>
          </p:cNvSpPr>
          <p:nvPr>
            <p:ph idx="1"/>
          </p:nvPr>
        </p:nvSpPr>
        <p:spPr>
          <a:xfrm>
            <a:off x="609600" y="2435772"/>
            <a:ext cx="8305800" cy="2743200"/>
          </a:xfrm>
        </p:spPr>
        <p:txBody>
          <a:bodyPr/>
          <a:lstStyle/>
          <a:p>
            <a:r>
              <a:rPr lang="en-US" dirty="0"/>
              <a:t>When the number of unknown parameters is larger than the number of observations, there is no unique solution for inverse problem.</a:t>
            </a:r>
          </a:p>
          <a:p>
            <a:pPr marL="0" indent="0">
              <a:buNone/>
            </a:pPr>
            <a:endParaRPr lang="en-US" dirty="0"/>
          </a:p>
          <a:p>
            <a:r>
              <a:rPr lang="en-US" dirty="0"/>
              <a:t>Even when number of observations are more than number of unknown parameters , the inverse problem is still nonunique because of the unknown measurement errors.</a:t>
            </a:r>
          </a:p>
          <a:p>
            <a:pPr marL="0" indent="0">
              <a:buNone/>
            </a:pPr>
            <a:endParaRPr lang="en-US" dirty="0"/>
          </a:p>
        </p:txBody>
      </p:sp>
      <p:sp>
        <p:nvSpPr>
          <p:cNvPr id="5" name="Rectangle: Rounded Corners 4">
            <a:extLst>
              <a:ext uri="{FF2B5EF4-FFF2-40B4-BE49-F238E27FC236}">
                <a16:creationId xmlns:a16="http://schemas.microsoft.com/office/drawing/2014/main" id="{CC76E4ED-DB72-4D82-AFD9-FF9AA71FA715}"/>
              </a:ext>
            </a:extLst>
          </p:cNvPr>
          <p:cNvSpPr/>
          <p:nvPr/>
        </p:nvSpPr>
        <p:spPr bwMode="auto">
          <a:xfrm>
            <a:off x="4000500" y="1219200"/>
            <a:ext cx="1638300" cy="533400"/>
          </a:xfrm>
          <a:prstGeom prst="round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0"/>
              </a:rPr>
              <a:t>Model</a:t>
            </a:r>
          </a:p>
        </p:txBody>
      </p:sp>
      <p:cxnSp>
        <p:nvCxnSpPr>
          <p:cNvPr id="8" name="Straight Arrow Connector 7">
            <a:extLst>
              <a:ext uri="{FF2B5EF4-FFF2-40B4-BE49-F238E27FC236}">
                <a16:creationId xmlns:a16="http://schemas.microsoft.com/office/drawing/2014/main" id="{B39288F1-AFB9-484F-AD0A-D4B4766CC158}"/>
              </a:ext>
            </a:extLst>
          </p:cNvPr>
          <p:cNvCxnSpPr/>
          <p:nvPr/>
        </p:nvCxnSpPr>
        <p:spPr bwMode="auto">
          <a:xfrm>
            <a:off x="2514600" y="1483272"/>
            <a:ext cx="1485900" cy="0"/>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8F682928-1EB1-45D0-B11E-DA12E2EA4A77}"/>
              </a:ext>
            </a:extLst>
          </p:cNvPr>
          <p:cNvCxnSpPr/>
          <p:nvPr/>
        </p:nvCxnSpPr>
        <p:spPr bwMode="auto">
          <a:xfrm>
            <a:off x="2514600" y="2169072"/>
            <a:ext cx="1485900" cy="0"/>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3" name="Rectangle: Rounded Corners 12">
            <a:extLst>
              <a:ext uri="{FF2B5EF4-FFF2-40B4-BE49-F238E27FC236}">
                <a16:creationId xmlns:a16="http://schemas.microsoft.com/office/drawing/2014/main" id="{5386DF30-A3DF-4E73-A47B-26F87BF7A5EA}"/>
              </a:ext>
            </a:extLst>
          </p:cNvPr>
          <p:cNvSpPr/>
          <p:nvPr/>
        </p:nvSpPr>
        <p:spPr bwMode="auto">
          <a:xfrm>
            <a:off x="4000500" y="1902372"/>
            <a:ext cx="1638300" cy="533400"/>
          </a:xfrm>
          <a:prstGeom prst="round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0"/>
              </a:rPr>
              <a:t>Model</a:t>
            </a:r>
          </a:p>
        </p:txBody>
      </p:sp>
      <p:sp>
        <p:nvSpPr>
          <p:cNvPr id="14" name="TextBox 13">
            <a:extLst>
              <a:ext uri="{FF2B5EF4-FFF2-40B4-BE49-F238E27FC236}">
                <a16:creationId xmlns:a16="http://schemas.microsoft.com/office/drawing/2014/main" id="{1EE42FEA-C237-4C4D-A900-1DD1BDA71EA4}"/>
              </a:ext>
            </a:extLst>
          </p:cNvPr>
          <p:cNvSpPr txBox="1"/>
          <p:nvPr/>
        </p:nvSpPr>
        <p:spPr>
          <a:xfrm>
            <a:off x="566902" y="1257270"/>
            <a:ext cx="2209800" cy="400110"/>
          </a:xfrm>
          <a:prstGeom prst="rect">
            <a:avLst/>
          </a:prstGeom>
          <a:noFill/>
        </p:spPr>
        <p:txBody>
          <a:bodyPr wrap="square" rtlCol="0">
            <a:spAutoFit/>
          </a:bodyPr>
          <a:lstStyle/>
          <a:p>
            <a:r>
              <a:rPr lang="en-US" sz="2000" dirty="0">
                <a:solidFill>
                  <a:schemeClr val="bg1">
                    <a:lumMod val="95000"/>
                  </a:schemeClr>
                </a:solidFill>
              </a:rPr>
              <a:t>Parameter set 1</a:t>
            </a:r>
          </a:p>
        </p:txBody>
      </p:sp>
      <p:cxnSp>
        <p:nvCxnSpPr>
          <p:cNvPr id="17" name="Straight Arrow Connector 16">
            <a:extLst>
              <a:ext uri="{FF2B5EF4-FFF2-40B4-BE49-F238E27FC236}">
                <a16:creationId xmlns:a16="http://schemas.microsoft.com/office/drawing/2014/main" id="{A6CBB6DD-68A0-496C-BA74-DC5599B4D3A5}"/>
              </a:ext>
            </a:extLst>
          </p:cNvPr>
          <p:cNvCxnSpPr>
            <a:stCxn id="5" idx="3"/>
          </p:cNvCxnSpPr>
          <p:nvPr/>
        </p:nvCxnSpPr>
        <p:spPr bwMode="auto">
          <a:xfrm>
            <a:off x="5638800" y="1485900"/>
            <a:ext cx="990600" cy="266700"/>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Arrow Connector 17">
            <a:extLst>
              <a:ext uri="{FF2B5EF4-FFF2-40B4-BE49-F238E27FC236}">
                <a16:creationId xmlns:a16="http://schemas.microsoft.com/office/drawing/2014/main" id="{5B18DE78-80A1-4496-A6E8-8F721E888C00}"/>
              </a:ext>
            </a:extLst>
          </p:cNvPr>
          <p:cNvCxnSpPr>
            <a:cxnSpLocks/>
            <a:stCxn id="13" idx="3"/>
          </p:cNvCxnSpPr>
          <p:nvPr/>
        </p:nvCxnSpPr>
        <p:spPr bwMode="auto">
          <a:xfrm flipV="1">
            <a:off x="5638800" y="1981200"/>
            <a:ext cx="990600" cy="187872"/>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1" name="TextBox 20">
            <a:extLst>
              <a:ext uri="{FF2B5EF4-FFF2-40B4-BE49-F238E27FC236}">
                <a16:creationId xmlns:a16="http://schemas.microsoft.com/office/drawing/2014/main" id="{4A89B03F-F5CA-4862-9D0F-15D838A49F38}"/>
              </a:ext>
            </a:extLst>
          </p:cNvPr>
          <p:cNvSpPr txBox="1"/>
          <p:nvPr/>
        </p:nvSpPr>
        <p:spPr>
          <a:xfrm>
            <a:off x="6705600" y="1619250"/>
            <a:ext cx="1736178" cy="400110"/>
          </a:xfrm>
          <a:prstGeom prst="rect">
            <a:avLst/>
          </a:prstGeom>
          <a:noFill/>
        </p:spPr>
        <p:txBody>
          <a:bodyPr wrap="square" rtlCol="0">
            <a:spAutoFit/>
          </a:bodyPr>
          <a:lstStyle/>
          <a:p>
            <a:r>
              <a:rPr lang="en-US" sz="2000" dirty="0">
                <a:solidFill>
                  <a:schemeClr val="bg1">
                    <a:lumMod val="95000"/>
                  </a:schemeClr>
                </a:solidFill>
              </a:rPr>
              <a:t>Output</a:t>
            </a:r>
          </a:p>
        </p:txBody>
      </p:sp>
      <p:sp>
        <p:nvSpPr>
          <p:cNvPr id="24" name="TextBox 23">
            <a:extLst>
              <a:ext uri="{FF2B5EF4-FFF2-40B4-BE49-F238E27FC236}">
                <a16:creationId xmlns:a16="http://schemas.microsoft.com/office/drawing/2014/main" id="{22252AEB-0B30-4BE9-A1C7-E16D4D25D066}"/>
              </a:ext>
            </a:extLst>
          </p:cNvPr>
          <p:cNvSpPr txBox="1"/>
          <p:nvPr/>
        </p:nvSpPr>
        <p:spPr>
          <a:xfrm>
            <a:off x="590550" y="1925661"/>
            <a:ext cx="2209800" cy="400110"/>
          </a:xfrm>
          <a:prstGeom prst="rect">
            <a:avLst/>
          </a:prstGeom>
          <a:noFill/>
        </p:spPr>
        <p:txBody>
          <a:bodyPr wrap="square" rtlCol="0">
            <a:spAutoFit/>
          </a:bodyPr>
          <a:lstStyle/>
          <a:p>
            <a:r>
              <a:rPr lang="en-US" sz="2000" dirty="0">
                <a:solidFill>
                  <a:schemeClr val="bg1">
                    <a:lumMod val="95000"/>
                  </a:schemeClr>
                </a:solidFill>
              </a:rPr>
              <a:t>Parameter set 2</a:t>
            </a:r>
          </a:p>
        </p:txBody>
      </p:sp>
    </p:spTree>
    <p:extLst>
      <p:ext uri="{BB962C8B-B14F-4D97-AF65-F5344CB8AC3E}">
        <p14:creationId xmlns:p14="http://schemas.microsoft.com/office/powerpoint/2010/main" val="1262145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A2B1614A-E1C1-4245-9A83-968818CBF579}"/>
              </a:ext>
            </a:extLst>
          </p:cNvPr>
          <p:cNvSpPr/>
          <p:nvPr/>
        </p:nvSpPr>
        <p:spPr bwMode="auto">
          <a:xfrm>
            <a:off x="533400" y="1219200"/>
            <a:ext cx="6705600" cy="762000"/>
          </a:xfrm>
          <a:prstGeom prst="roundRect">
            <a:avLst/>
          </a:prstGeom>
          <a:solidFill>
            <a:schemeClr val="accent2">
              <a:lumMod val="5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a:ln>
                <a:noFill/>
              </a:ln>
              <a:solidFill>
                <a:schemeClr val="tx1"/>
              </a:solidFill>
              <a:effectLst/>
              <a:latin typeface="Arial" charset="0"/>
              <a:ea typeface="ＭＳ Ｐゴシック" charset="0"/>
            </a:endParaRPr>
          </a:p>
        </p:txBody>
      </p:sp>
      <p:sp>
        <p:nvSpPr>
          <p:cNvPr id="2" name="Title 1">
            <a:extLst>
              <a:ext uri="{FF2B5EF4-FFF2-40B4-BE49-F238E27FC236}">
                <a16:creationId xmlns:a16="http://schemas.microsoft.com/office/drawing/2014/main" id="{B777396F-8F9A-4B82-91ED-9EAF7CC57E82}"/>
              </a:ext>
            </a:extLst>
          </p:cNvPr>
          <p:cNvSpPr>
            <a:spLocks noGrp="1"/>
          </p:cNvSpPr>
          <p:nvPr>
            <p:ph type="title"/>
          </p:nvPr>
        </p:nvSpPr>
        <p:spPr>
          <a:xfrm>
            <a:off x="108724" y="-348728"/>
            <a:ext cx="8305800" cy="1143000"/>
          </a:xfrm>
        </p:spPr>
        <p:txBody>
          <a:bodyPr/>
          <a:lstStyle/>
          <a:p>
            <a:r>
              <a:rPr lang="en-US" dirty="0"/>
              <a:t>Data Assimilation- Bayes’ Law</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41515F2-FCAB-413D-97C9-0788E2C97AB5}"/>
                  </a:ext>
                </a:extLst>
              </p:cNvPr>
              <p:cNvSpPr txBox="1"/>
              <p:nvPr/>
            </p:nvSpPr>
            <p:spPr>
              <a:xfrm>
                <a:off x="533400" y="1312173"/>
                <a:ext cx="6542049" cy="3911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200" b="1" i="1" smtClean="0">
                          <a:solidFill>
                            <a:schemeClr val="bg1">
                              <a:lumMod val="95000"/>
                            </a:schemeClr>
                          </a:solidFill>
                          <a:latin typeface="Cambria Math" panose="02040503050406030204" pitchFamily="18" charset="0"/>
                        </a:rPr>
                        <m:t>𝒑</m:t>
                      </m:r>
                      <m:d>
                        <m:dPr>
                          <m:endChr m:val="|"/>
                          <m:ctrlPr>
                            <a:rPr lang="en-US" sz="1200" b="1" i="1" smtClean="0">
                              <a:solidFill>
                                <a:schemeClr val="bg1">
                                  <a:lumMod val="95000"/>
                                </a:schemeClr>
                              </a:solidFill>
                              <a:latin typeface="Cambria Math" panose="02040503050406030204" pitchFamily="18" charset="0"/>
                            </a:rPr>
                          </m:ctrlPr>
                        </m:dPr>
                        <m:e>
                          <m:r>
                            <a:rPr lang="en-US" sz="1200" b="1" i="1" smtClean="0">
                              <a:solidFill>
                                <a:schemeClr val="bg1">
                                  <a:lumMod val="95000"/>
                                </a:schemeClr>
                              </a:solidFill>
                              <a:latin typeface="Cambria Math" panose="02040503050406030204" pitchFamily="18" charset="0"/>
                            </a:rPr>
                            <m:t>𝑷𝒂𝒓𝒂𝒎𝒆𝒕𝒆𝒓𝒔</m:t>
                          </m:r>
                          <m:r>
                            <a:rPr lang="en-US" sz="1200" b="1" i="1" smtClean="0">
                              <a:solidFill>
                                <a:schemeClr val="bg1">
                                  <a:lumMod val="95000"/>
                                </a:schemeClr>
                              </a:solidFill>
                              <a:latin typeface="Cambria Math" panose="02040503050406030204" pitchFamily="18" charset="0"/>
                            </a:rPr>
                            <m:t> </m:t>
                          </m:r>
                        </m:e>
                      </m:d>
                      <m:r>
                        <a:rPr lang="en-US" sz="1200" b="1" i="1" smtClean="0">
                          <a:solidFill>
                            <a:schemeClr val="bg1">
                              <a:lumMod val="95000"/>
                            </a:schemeClr>
                          </a:solidFill>
                          <a:latin typeface="Cambria Math" panose="02040503050406030204" pitchFamily="18" charset="0"/>
                        </a:rPr>
                        <m:t>𝑶𝒃𝒔𝒆𝒓𝒗𝒂𝒕𝒊𝒐𝒏𝒔</m:t>
                      </m:r>
                      <m:r>
                        <a:rPr lang="en-US" sz="1200" b="1" i="1" smtClean="0">
                          <a:solidFill>
                            <a:schemeClr val="bg1">
                              <a:lumMod val="95000"/>
                            </a:schemeClr>
                          </a:solidFill>
                          <a:latin typeface="Cambria Math" panose="02040503050406030204" pitchFamily="18" charset="0"/>
                        </a:rPr>
                        <m:t>)= </m:t>
                      </m:r>
                      <m:f>
                        <m:fPr>
                          <m:ctrlPr>
                            <a:rPr lang="en-US" sz="1200" b="1" i="1" smtClean="0">
                              <a:solidFill>
                                <a:schemeClr val="bg1">
                                  <a:lumMod val="95000"/>
                                </a:schemeClr>
                              </a:solidFill>
                              <a:latin typeface="Cambria Math" panose="02040503050406030204" pitchFamily="18" charset="0"/>
                            </a:rPr>
                          </m:ctrlPr>
                        </m:fPr>
                        <m:num>
                          <m:r>
                            <a:rPr lang="en-US" sz="1200" b="1" i="1" smtClean="0">
                              <a:solidFill>
                                <a:srgbClr val="FFFF00"/>
                              </a:solidFill>
                              <a:latin typeface="Cambria Math" panose="02040503050406030204" pitchFamily="18" charset="0"/>
                            </a:rPr>
                            <m:t>𝒑</m:t>
                          </m:r>
                          <m:d>
                            <m:dPr>
                              <m:ctrlPr>
                                <a:rPr lang="en-US" sz="1200" b="1" i="1" smtClean="0">
                                  <a:solidFill>
                                    <a:srgbClr val="FFFF00"/>
                                  </a:solidFill>
                                  <a:latin typeface="Cambria Math" panose="02040503050406030204" pitchFamily="18" charset="0"/>
                                </a:rPr>
                              </m:ctrlPr>
                            </m:dPr>
                            <m:e>
                              <m:r>
                                <a:rPr lang="en-US" sz="1200" b="1" i="1" smtClean="0">
                                  <a:solidFill>
                                    <a:srgbClr val="FFFF00"/>
                                  </a:solidFill>
                                  <a:latin typeface="Cambria Math" panose="02040503050406030204" pitchFamily="18" charset="0"/>
                                </a:rPr>
                                <m:t>𝑶𝒃𝒔𝒆𝒓𝒗𝒂𝒕𝒊𝒐𝒏𝒔</m:t>
                              </m:r>
                            </m:e>
                            <m:e>
                              <m:r>
                                <a:rPr lang="en-US" sz="1200" b="1" i="1" smtClean="0">
                                  <a:solidFill>
                                    <a:srgbClr val="FFFF00"/>
                                  </a:solidFill>
                                  <a:latin typeface="Cambria Math" panose="02040503050406030204" pitchFamily="18" charset="0"/>
                                </a:rPr>
                                <m:t>𝑷𝒂𝒓𝒂𝒎𝒆𝒕𝒆𝒓𝒔</m:t>
                              </m:r>
                            </m:e>
                          </m:d>
                          <m:r>
                            <a:rPr lang="en-US" sz="1200" b="1" i="1" smtClean="0">
                              <a:solidFill>
                                <a:srgbClr val="FFC000"/>
                              </a:solidFill>
                              <a:latin typeface="Cambria Math" panose="02040503050406030204" pitchFamily="18" charset="0"/>
                            </a:rPr>
                            <m:t>. </m:t>
                          </m:r>
                          <m:r>
                            <a:rPr lang="en-US" sz="1200" b="1" i="1" smtClean="0">
                              <a:solidFill>
                                <a:srgbClr val="FFC000"/>
                              </a:solidFill>
                              <a:latin typeface="Cambria Math" panose="02040503050406030204" pitchFamily="18" charset="0"/>
                            </a:rPr>
                            <m:t>𝒑</m:t>
                          </m:r>
                          <m:r>
                            <a:rPr lang="en-US" sz="1200" b="1" i="1" smtClean="0">
                              <a:solidFill>
                                <a:srgbClr val="FFC000"/>
                              </a:solidFill>
                              <a:latin typeface="Cambria Math" panose="02040503050406030204" pitchFamily="18" charset="0"/>
                            </a:rPr>
                            <m:t>(</m:t>
                          </m:r>
                          <m:r>
                            <a:rPr lang="en-US" sz="1200" b="1" i="1" smtClean="0">
                              <a:solidFill>
                                <a:srgbClr val="FFC000"/>
                              </a:solidFill>
                              <a:latin typeface="Cambria Math" panose="02040503050406030204" pitchFamily="18" charset="0"/>
                            </a:rPr>
                            <m:t>𝑷𝒓𝒊𝒐𝒓</m:t>
                          </m:r>
                          <m:r>
                            <a:rPr lang="en-US" sz="1200" b="1" i="1" smtClean="0">
                              <a:solidFill>
                                <a:srgbClr val="FFC000"/>
                              </a:solidFill>
                              <a:latin typeface="Cambria Math" panose="02040503050406030204" pitchFamily="18" charset="0"/>
                            </a:rPr>
                            <m:t> </m:t>
                          </m:r>
                          <m:r>
                            <a:rPr lang="en-US" sz="1200" b="1" i="1" smtClean="0">
                              <a:solidFill>
                                <a:srgbClr val="FFC000"/>
                              </a:solidFill>
                              <a:latin typeface="Cambria Math" panose="02040503050406030204" pitchFamily="18" charset="0"/>
                            </a:rPr>
                            <m:t>𝑷𝒂𝒓𝒂𝒎𝒆𝒕𝒆𝒓</m:t>
                          </m:r>
                          <m:r>
                            <a:rPr lang="en-US" sz="1200" b="1" i="1" smtClean="0">
                              <a:solidFill>
                                <a:srgbClr val="FFC000"/>
                              </a:solidFill>
                              <a:latin typeface="Cambria Math" panose="02040503050406030204" pitchFamily="18" charset="0"/>
                            </a:rPr>
                            <m:t>)</m:t>
                          </m:r>
                        </m:num>
                        <m:den>
                          <m:r>
                            <a:rPr lang="en-US" sz="1200" b="1" i="1" smtClean="0">
                              <a:solidFill>
                                <a:schemeClr val="bg1">
                                  <a:lumMod val="95000"/>
                                </a:schemeClr>
                              </a:solidFill>
                              <a:latin typeface="Cambria Math" panose="02040503050406030204" pitchFamily="18" charset="0"/>
                            </a:rPr>
                            <m:t>𝒑</m:t>
                          </m:r>
                          <m:r>
                            <a:rPr lang="en-US" sz="1200" b="1" i="1" smtClean="0">
                              <a:solidFill>
                                <a:schemeClr val="bg1">
                                  <a:lumMod val="95000"/>
                                </a:schemeClr>
                              </a:solidFill>
                              <a:latin typeface="Cambria Math" panose="02040503050406030204" pitchFamily="18" charset="0"/>
                            </a:rPr>
                            <m:t>(</m:t>
                          </m:r>
                          <m:r>
                            <a:rPr lang="en-US" sz="1200" b="1" i="1" smtClean="0">
                              <a:solidFill>
                                <a:schemeClr val="bg1">
                                  <a:lumMod val="95000"/>
                                </a:schemeClr>
                              </a:solidFill>
                              <a:latin typeface="Cambria Math" panose="02040503050406030204" pitchFamily="18" charset="0"/>
                            </a:rPr>
                            <m:t>𝑶𝒃𝒔𝒆𝒓𝒗𝒂𝒕𝒊𝒐𝒏𝒔</m:t>
                          </m:r>
                          <m:r>
                            <a:rPr lang="en-US" sz="1200" b="1" i="1" smtClean="0">
                              <a:solidFill>
                                <a:schemeClr val="bg1">
                                  <a:lumMod val="95000"/>
                                </a:schemeClr>
                              </a:solidFill>
                              <a:latin typeface="Cambria Math" panose="02040503050406030204" pitchFamily="18" charset="0"/>
                            </a:rPr>
                            <m:t>)</m:t>
                          </m:r>
                        </m:den>
                      </m:f>
                    </m:oMath>
                  </m:oMathPara>
                </a14:m>
                <a:endParaRPr lang="en-US" sz="1200" b="1" i="1" dirty="0">
                  <a:solidFill>
                    <a:schemeClr val="bg1">
                      <a:lumMod val="95000"/>
                    </a:schemeClr>
                  </a:solidFill>
                  <a:latin typeface="Bodoni MT Black" panose="02070A03080606020203" pitchFamily="18" charset="0"/>
                </a:endParaRPr>
              </a:p>
            </p:txBody>
          </p:sp>
        </mc:Choice>
        <mc:Fallback xmlns="">
          <p:sp>
            <p:nvSpPr>
              <p:cNvPr id="4" name="TextBox 3">
                <a:extLst>
                  <a:ext uri="{FF2B5EF4-FFF2-40B4-BE49-F238E27FC236}">
                    <a16:creationId xmlns:a16="http://schemas.microsoft.com/office/drawing/2014/main" id="{441515F2-FCAB-413D-97C9-0788E2C97AB5}"/>
                  </a:ext>
                </a:extLst>
              </p:cNvPr>
              <p:cNvSpPr txBox="1">
                <a:spLocks noRot="1" noChangeAspect="1" noMove="1" noResize="1" noEditPoints="1" noAdjustHandles="1" noChangeArrowheads="1" noChangeShapeType="1" noTextEdit="1"/>
              </p:cNvSpPr>
              <p:nvPr/>
            </p:nvSpPr>
            <p:spPr>
              <a:xfrm>
                <a:off x="533400" y="1312173"/>
                <a:ext cx="6542049" cy="391133"/>
              </a:xfrm>
              <a:prstGeom prst="rect">
                <a:avLst/>
              </a:prstGeom>
              <a:blipFill>
                <a:blip r:embed="rId2"/>
                <a:stretch>
                  <a:fillRect t="-3125" b="-2031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2E3EB10A-AA0D-4C6B-8E6C-B6E591124C5F}"/>
              </a:ext>
            </a:extLst>
          </p:cNvPr>
          <p:cNvSpPr txBox="1"/>
          <p:nvPr/>
        </p:nvSpPr>
        <p:spPr>
          <a:xfrm>
            <a:off x="76200" y="2259411"/>
            <a:ext cx="9067800" cy="3711785"/>
          </a:xfrm>
          <a:prstGeom prst="rect">
            <a:avLst/>
          </a:prstGeom>
          <a:noFill/>
        </p:spPr>
        <p:txBody>
          <a:bodyPr wrap="square" rtlCol="0">
            <a:spAutoFit/>
          </a:bodyPr>
          <a:lstStyle/>
          <a:p>
            <a:pPr marL="342900" indent="-342900" eaLnBrk="1" hangingPunct="1">
              <a:spcBef>
                <a:spcPct val="20000"/>
              </a:spcBef>
              <a:buClr>
                <a:srgbClr val="FFFF99"/>
              </a:buClr>
              <a:buSzPct val="150000"/>
              <a:buFontTx/>
              <a:buChar char="·"/>
            </a:pPr>
            <a:r>
              <a:rPr lang="en-US" sz="2800" b="1" dirty="0">
                <a:solidFill>
                  <a:schemeClr val="bg1"/>
                </a:solidFill>
                <a:latin typeface="+mn-lt"/>
                <a:ea typeface="+mn-ea"/>
              </a:rPr>
              <a:t>The likelihood is function of the difference between  simulated and observed values.</a:t>
            </a:r>
          </a:p>
          <a:p>
            <a:pPr marL="342900" indent="-342900" eaLnBrk="1" hangingPunct="1">
              <a:spcBef>
                <a:spcPct val="20000"/>
              </a:spcBef>
              <a:buClr>
                <a:srgbClr val="FFFF99"/>
              </a:buClr>
              <a:buSzPct val="150000"/>
              <a:buFontTx/>
              <a:buChar char="·"/>
            </a:pPr>
            <a:r>
              <a:rPr lang="en-US" sz="2800" b="1" dirty="0">
                <a:solidFill>
                  <a:schemeClr val="bg1"/>
                </a:solidFill>
                <a:latin typeface="+mn-lt"/>
                <a:ea typeface="+mn-ea"/>
              </a:rPr>
              <a:t>The prior can be seen as a set of initial parameters values that reflects our prior knowledge.</a:t>
            </a:r>
          </a:p>
          <a:p>
            <a:pPr marL="342900" indent="-342900" eaLnBrk="1" hangingPunct="1">
              <a:spcBef>
                <a:spcPct val="20000"/>
              </a:spcBef>
              <a:buClr>
                <a:srgbClr val="FFFF99"/>
              </a:buClr>
              <a:buSzPct val="150000"/>
              <a:buChar char="·"/>
            </a:pPr>
            <a:r>
              <a:rPr lang="en-US" sz="2800" b="1" dirty="0">
                <a:solidFill>
                  <a:schemeClr val="bg1"/>
                </a:solidFill>
                <a:latin typeface="+mn-lt"/>
                <a:ea typeface="+mn-ea"/>
              </a:rPr>
              <a:t>For Linear models and Gaussian input parameters there is a solution for Bayes’ law that is widely known as </a:t>
            </a:r>
            <a:r>
              <a:rPr lang="en-US" sz="2800" b="1" i="1" u="sng" dirty="0">
                <a:solidFill>
                  <a:schemeClr val="bg1"/>
                </a:solidFill>
                <a:latin typeface="+mn-lt"/>
                <a:ea typeface="+mn-ea"/>
              </a:rPr>
              <a:t>Kalman Filter</a:t>
            </a:r>
            <a:r>
              <a:rPr lang="en-US" sz="2800" b="1" dirty="0">
                <a:solidFill>
                  <a:schemeClr val="bg1"/>
                </a:solidFill>
                <a:latin typeface="+mn-lt"/>
                <a:ea typeface="+mn-ea"/>
              </a:rPr>
              <a:t>. </a:t>
            </a:r>
          </a:p>
        </p:txBody>
      </p:sp>
      <p:sp>
        <p:nvSpPr>
          <p:cNvPr id="15" name="TextBox 14">
            <a:extLst>
              <a:ext uri="{FF2B5EF4-FFF2-40B4-BE49-F238E27FC236}">
                <a16:creationId xmlns:a16="http://schemas.microsoft.com/office/drawing/2014/main" id="{F967E984-1050-4549-A007-83BBE5560456}"/>
              </a:ext>
            </a:extLst>
          </p:cNvPr>
          <p:cNvSpPr txBox="1"/>
          <p:nvPr/>
        </p:nvSpPr>
        <p:spPr>
          <a:xfrm>
            <a:off x="5867400" y="854849"/>
            <a:ext cx="726681" cy="338554"/>
          </a:xfrm>
          <a:prstGeom prst="rect">
            <a:avLst/>
          </a:prstGeom>
          <a:noFill/>
        </p:spPr>
        <p:txBody>
          <a:bodyPr wrap="square" rtlCol="0">
            <a:spAutoFit/>
          </a:bodyPr>
          <a:lstStyle/>
          <a:p>
            <a:r>
              <a:rPr lang="en-US" sz="1600" dirty="0"/>
              <a:t>Prior </a:t>
            </a:r>
          </a:p>
        </p:txBody>
      </p:sp>
      <p:sp>
        <p:nvSpPr>
          <p:cNvPr id="19" name="TextBox 18">
            <a:extLst>
              <a:ext uri="{FF2B5EF4-FFF2-40B4-BE49-F238E27FC236}">
                <a16:creationId xmlns:a16="http://schemas.microsoft.com/office/drawing/2014/main" id="{B8B639A2-2D06-47A9-A687-26A5052B9C51}"/>
              </a:ext>
            </a:extLst>
          </p:cNvPr>
          <p:cNvSpPr txBox="1"/>
          <p:nvPr/>
        </p:nvSpPr>
        <p:spPr>
          <a:xfrm>
            <a:off x="3707783" y="854849"/>
            <a:ext cx="1107681" cy="338554"/>
          </a:xfrm>
          <a:prstGeom prst="rect">
            <a:avLst/>
          </a:prstGeom>
          <a:noFill/>
        </p:spPr>
        <p:txBody>
          <a:bodyPr wrap="square" rtlCol="0">
            <a:spAutoFit/>
          </a:bodyPr>
          <a:lstStyle/>
          <a:p>
            <a:r>
              <a:rPr lang="en-US" sz="1600" dirty="0"/>
              <a:t>Likelihood </a:t>
            </a:r>
          </a:p>
        </p:txBody>
      </p:sp>
    </p:spTree>
    <p:extLst>
      <p:ext uri="{BB962C8B-B14F-4D97-AF65-F5344CB8AC3E}">
        <p14:creationId xmlns:p14="http://schemas.microsoft.com/office/powerpoint/2010/main" val="1436645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2D392-0384-4997-A05C-B3362CF2285F}"/>
              </a:ext>
            </a:extLst>
          </p:cNvPr>
          <p:cNvSpPr>
            <a:spLocks noGrp="1"/>
          </p:cNvSpPr>
          <p:nvPr>
            <p:ph type="title"/>
          </p:nvPr>
        </p:nvSpPr>
        <p:spPr/>
        <p:txBody>
          <a:bodyPr/>
          <a:lstStyle/>
          <a:p>
            <a:r>
              <a:rPr lang="en-US" dirty="0"/>
              <a:t>Ensemble-based Methods</a:t>
            </a:r>
          </a:p>
        </p:txBody>
      </p:sp>
      <p:pic>
        <p:nvPicPr>
          <p:cNvPr id="5" name="Picture 4">
            <a:extLst>
              <a:ext uri="{FF2B5EF4-FFF2-40B4-BE49-F238E27FC236}">
                <a16:creationId xmlns:a16="http://schemas.microsoft.com/office/drawing/2014/main" id="{17643594-6C98-4434-BA44-A7655F16BD7F}"/>
              </a:ext>
            </a:extLst>
          </p:cNvPr>
          <p:cNvPicPr>
            <a:picLocks noChangeAspect="1"/>
          </p:cNvPicPr>
          <p:nvPr/>
        </p:nvPicPr>
        <p:blipFill>
          <a:blip r:embed="rId2"/>
          <a:stretch>
            <a:fillRect/>
          </a:stretch>
        </p:blipFill>
        <p:spPr>
          <a:xfrm>
            <a:off x="2743200" y="1318989"/>
            <a:ext cx="2667000" cy="1770385"/>
          </a:xfrm>
          <a:prstGeom prst="rect">
            <a:avLst/>
          </a:prstGeom>
        </p:spPr>
      </p:pic>
      <p:sp>
        <p:nvSpPr>
          <p:cNvPr id="6" name="TextBox 5">
            <a:extLst>
              <a:ext uri="{FF2B5EF4-FFF2-40B4-BE49-F238E27FC236}">
                <a16:creationId xmlns:a16="http://schemas.microsoft.com/office/drawing/2014/main" id="{18A60A53-7F6A-4FA4-B086-991E6E775980}"/>
              </a:ext>
            </a:extLst>
          </p:cNvPr>
          <p:cNvSpPr txBox="1"/>
          <p:nvPr/>
        </p:nvSpPr>
        <p:spPr>
          <a:xfrm>
            <a:off x="3048000" y="1041990"/>
            <a:ext cx="3048000" cy="276999"/>
          </a:xfrm>
          <a:prstGeom prst="rect">
            <a:avLst/>
          </a:prstGeom>
          <a:noFill/>
        </p:spPr>
        <p:txBody>
          <a:bodyPr wrap="square" rtlCol="0">
            <a:spAutoFit/>
          </a:bodyPr>
          <a:lstStyle/>
          <a:p>
            <a:r>
              <a:rPr lang="en-US" sz="1200" dirty="0">
                <a:solidFill>
                  <a:schemeClr val="bg1">
                    <a:lumMod val="95000"/>
                  </a:schemeClr>
                </a:solidFill>
              </a:rPr>
              <a:t>Geostatistical Simulation</a:t>
            </a:r>
          </a:p>
        </p:txBody>
      </p:sp>
      <p:pic>
        <p:nvPicPr>
          <p:cNvPr id="7" name="Picture 6">
            <a:extLst>
              <a:ext uri="{FF2B5EF4-FFF2-40B4-BE49-F238E27FC236}">
                <a16:creationId xmlns:a16="http://schemas.microsoft.com/office/drawing/2014/main" id="{D65252EF-C192-44A2-8F25-2EE10DC4667D}"/>
              </a:ext>
            </a:extLst>
          </p:cNvPr>
          <p:cNvPicPr>
            <a:picLocks noChangeAspect="1"/>
          </p:cNvPicPr>
          <p:nvPr/>
        </p:nvPicPr>
        <p:blipFill>
          <a:blip r:embed="rId3"/>
          <a:stretch>
            <a:fillRect/>
          </a:stretch>
        </p:blipFill>
        <p:spPr>
          <a:xfrm>
            <a:off x="381000" y="3132628"/>
            <a:ext cx="7086600" cy="3688065"/>
          </a:xfrm>
          <a:prstGeom prst="rect">
            <a:avLst/>
          </a:prstGeom>
        </p:spPr>
      </p:pic>
    </p:spTree>
    <p:extLst>
      <p:ext uri="{BB962C8B-B14F-4D97-AF65-F5344CB8AC3E}">
        <p14:creationId xmlns:p14="http://schemas.microsoft.com/office/powerpoint/2010/main" val="4104590815"/>
      </p:ext>
    </p:extLst>
  </p:cSld>
  <p:clrMapOvr>
    <a:masterClrMapping/>
  </p:clrMapOvr>
</p:sld>
</file>

<file path=ppt/theme/theme1.xml><?xml version="1.0" encoding="utf-8"?>
<a:theme xmlns:a="http://schemas.openxmlformats.org/drawingml/2006/main" name="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Them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55993</TotalTime>
  <Pages>4</Pages>
  <Words>868</Words>
  <Application>Microsoft Office PowerPoint</Application>
  <PresentationFormat>On-screen Show (4:3)</PresentationFormat>
  <Paragraphs>165</Paragraphs>
  <Slides>24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ＭＳ Ｐゴシック</vt:lpstr>
      <vt:lpstr>Arial</vt:lpstr>
      <vt:lpstr>Bodoni MT Black</vt:lpstr>
      <vt:lpstr>Calibri</vt:lpstr>
      <vt:lpstr>Cambria Math</vt:lpstr>
      <vt:lpstr>Times New Roman</vt:lpstr>
      <vt:lpstr>Verdana</vt:lpstr>
      <vt:lpstr>blue-template</vt:lpstr>
      <vt:lpstr>Using the Ensemble Smoother to calibrate complex integrated hydrologic models     </vt:lpstr>
      <vt:lpstr>Presentation Outline</vt:lpstr>
      <vt:lpstr>Introduction: Model Calibration</vt:lpstr>
      <vt:lpstr>Gradient-based Calibration</vt:lpstr>
      <vt:lpstr>Introduction – The curse of Dimensionality</vt:lpstr>
      <vt:lpstr>Multiple Local Minima</vt:lpstr>
      <vt:lpstr>The problem of Non-uniqueness</vt:lpstr>
      <vt:lpstr>Data Assimilation- Bayes’ Law</vt:lpstr>
      <vt:lpstr>Ensemble-based Methods</vt:lpstr>
      <vt:lpstr>Kalman Filter </vt:lpstr>
      <vt:lpstr>Synthetic Example – Pumping Test</vt:lpstr>
      <vt:lpstr>Calibration Results</vt:lpstr>
      <vt:lpstr>Calibration of Yucaipa Integrated Hydrologic Model </vt:lpstr>
      <vt:lpstr>Calibrated Hydraulic Properties Fields </vt:lpstr>
      <vt:lpstr>Predictive Uncertainty</vt:lpstr>
      <vt:lpstr>Model Fit</vt:lpstr>
      <vt:lpstr>Model Independent Data Assimilation Package</vt:lpstr>
      <vt:lpstr>DA Methods Support PEST-KF </vt:lpstr>
      <vt:lpstr>Summery</vt:lpstr>
      <vt:lpstr>Ensemble Kalman Filter</vt:lpstr>
      <vt:lpstr>Advantages of Data Assimilation Methods</vt:lpstr>
      <vt:lpstr>More than Parameter Calibration…</vt:lpstr>
      <vt:lpstr>Type of Kalman Filters </vt:lpstr>
      <vt:lpstr>Comparing calibration results with estimates from pumping tests</vt:lpstr>
    </vt:vector>
  </TitlesOfParts>
  <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Russian River Watershed Model: Development and Preliminary calibration</dc:title>
  <dc:subject>Presentation format with USGS Visual Identity</dc:subject>
  <dc:creator>Alzraiee, Ayman H</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Alzraiee, Ayman H</cp:lastModifiedBy>
  <cp:revision>373</cp:revision>
  <cp:lastPrinted>1998-03-23T17:09:44Z</cp:lastPrinted>
  <dcterms:created xsi:type="dcterms:W3CDTF">2017-10-17T16:10:24Z</dcterms:created>
  <dcterms:modified xsi:type="dcterms:W3CDTF">2019-10-07T18:34:08Z</dcterms:modified>
</cp:coreProperties>
</file>